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69" r:id="rId3"/>
    <p:sldId id="270" r:id="rId4"/>
    <p:sldId id="271" r:id="rId5"/>
    <p:sldId id="272" r:id="rId6"/>
    <p:sldId id="273" r:id="rId7"/>
    <p:sldId id="280" r:id="rId8"/>
    <p:sldId id="274" r:id="rId9"/>
    <p:sldId id="275" r:id="rId10"/>
    <p:sldId id="276" r:id="rId11"/>
    <p:sldId id="277" r:id="rId12"/>
    <p:sldId id="266" r:id="rId13"/>
    <p:sldId id="268" r:id="rId14"/>
    <p:sldId id="262" r:id="rId15"/>
    <p:sldId id="261" r:id="rId16"/>
    <p:sldId id="259" r:id="rId17"/>
    <p:sldId id="260" r:id="rId18"/>
    <p:sldId id="264" r:id="rId19"/>
    <p:sldId id="263" r:id="rId20"/>
    <p:sldId id="267" r:id="rId21"/>
    <p:sldId id="26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649" autoAdjust="0"/>
  </p:normalViewPr>
  <p:slideViewPr>
    <p:cSldViewPr>
      <p:cViewPr varScale="1">
        <p:scale>
          <a:sx n="74" d="100"/>
          <a:sy n="74" d="100"/>
        </p:scale>
        <p:origin x="-3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976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levinji\My%20Documents\Administrator%20Time%20Off%20and%20PT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Comparison of Administrator</a:t>
            </a:r>
            <a:r>
              <a:rPr lang="en-US" baseline="0"/>
              <a:t> Proposed Time Off and PTO Proposal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2671407145535373E-2"/>
          <c:y val="0.13498941664550004"/>
          <c:w val="0.70927312657346464"/>
          <c:h val="0.65993992004515201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'Grouped Years (2)'!$C$3</c:f>
              <c:strCache>
                <c:ptCount val="1"/>
                <c:pt idx="0">
                  <c:v>Administrator
Proposal</c:v>
                </c:pt>
              </c:strCache>
            </c:strRef>
          </c:tx>
          <c:spPr>
            <a:noFill/>
            <a:ln>
              <a:solidFill>
                <a:sysClr val="windowText" lastClr="000000"/>
              </a:solidFill>
            </a:ln>
          </c:spPr>
          <c:invertIfNegative val="0"/>
          <c:cat>
            <c:strRef>
              <c:f>'Grouped Years (2)'!$B$4:$B$10</c:f>
              <c:strCache>
                <c:ptCount val="7"/>
                <c:pt idx="0">
                  <c:v>1-5</c:v>
                </c:pt>
                <c:pt idx="1">
                  <c:v>6-14</c:v>
                </c:pt>
                <c:pt idx="2">
                  <c:v>15-20</c:v>
                </c:pt>
                <c:pt idx="3">
                  <c:v>21</c:v>
                </c:pt>
                <c:pt idx="4">
                  <c:v>22</c:v>
                </c:pt>
                <c:pt idx="5">
                  <c:v>23</c:v>
                </c:pt>
                <c:pt idx="6">
                  <c:v>24+</c:v>
                </c:pt>
              </c:strCache>
            </c:strRef>
          </c:cat>
          <c:val>
            <c:numRef>
              <c:f>'Grouped Years (2)'!$C$4:$C$10</c:f>
              <c:numCache>
                <c:formatCode>General</c:formatCode>
                <c:ptCount val="7"/>
                <c:pt idx="0">
                  <c:v>40</c:v>
                </c:pt>
                <c:pt idx="1">
                  <c:v>45</c:v>
                </c:pt>
                <c:pt idx="2">
                  <c:v>50</c:v>
                </c:pt>
                <c:pt idx="3">
                  <c:v>53</c:v>
                </c:pt>
                <c:pt idx="4">
                  <c:v>54</c:v>
                </c:pt>
                <c:pt idx="5">
                  <c:v>55</c:v>
                </c:pt>
                <c:pt idx="6">
                  <c:v>56</c:v>
                </c:pt>
              </c:numCache>
            </c:numRef>
          </c:val>
        </c:ser>
        <c:ser>
          <c:idx val="0"/>
          <c:order val="1"/>
          <c:tx>
            <c:strRef>
              <c:f>'Grouped Years (2)'!$D$3</c:f>
              <c:strCache>
                <c:ptCount val="1"/>
                <c:pt idx="0">
                  <c:v>PTO for 
Current
Employees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val>
            <c:numRef>
              <c:f>'Grouped Years (2)'!$D$4:$D$10</c:f>
              <c:numCache>
                <c:formatCode>General</c:formatCode>
                <c:ptCount val="7"/>
                <c:pt idx="0">
                  <c:v>40</c:v>
                </c:pt>
                <c:pt idx="1">
                  <c:v>45</c:v>
                </c:pt>
                <c:pt idx="2">
                  <c:v>50</c:v>
                </c:pt>
                <c:pt idx="3">
                  <c:v>53</c:v>
                </c:pt>
                <c:pt idx="4">
                  <c:v>54</c:v>
                </c:pt>
                <c:pt idx="5">
                  <c:v>55</c:v>
                </c:pt>
                <c:pt idx="6">
                  <c:v>56</c:v>
                </c:pt>
              </c:numCache>
            </c:numRef>
          </c:val>
        </c:ser>
        <c:ser>
          <c:idx val="1"/>
          <c:order val="2"/>
          <c:tx>
            <c:strRef>
              <c:f>'Grouped Years (2)'!$E$3</c:f>
              <c:strCache>
                <c:ptCount val="1"/>
                <c:pt idx="0">
                  <c:v>PTO for 
Future
Employees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val>
            <c:numRef>
              <c:f>'Grouped Years (2)'!$E$4:$E$10</c:f>
              <c:numCache>
                <c:formatCode>General</c:formatCode>
                <c:ptCount val="7"/>
                <c:pt idx="0">
                  <c:v>32</c:v>
                </c:pt>
                <c:pt idx="1">
                  <c:v>37</c:v>
                </c:pt>
                <c:pt idx="2">
                  <c:v>42</c:v>
                </c:pt>
                <c:pt idx="3">
                  <c:v>45</c:v>
                </c:pt>
                <c:pt idx="4">
                  <c:v>46</c:v>
                </c:pt>
                <c:pt idx="5">
                  <c:v>47</c:v>
                </c:pt>
                <c:pt idx="6">
                  <c:v>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603712"/>
        <c:axId val="115605888"/>
      </c:barChart>
      <c:catAx>
        <c:axId val="115603712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Years of Service</a:t>
                </a:r>
              </a:p>
            </c:rich>
          </c:tx>
          <c:layout>
            <c:manualLayout>
              <c:xMode val="edge"/>
              <c:yMode val="edge"/>
              <c:x val="0.44008851572125013"/>
              <c:y val="0.89723866907279559"/>
            </c:manualLayout>
          </c:layout>
          <c:overlay val="0"/>
        </c:title>
        <c:majorTickMark val="out"/>
        <c:minorTickMark val="none"/>
        <c:tickLblPos val="nextTo"/>
        <c:crossAx val="115605888"/>
        <c:crosses val="autoZero"/>
        <c:auto val="1"/>
        <c:lblAlgn val="ctr"/>
        <c:lblOffset val="100"/>
        <c:noMultiLvlLbl val="0"/>
      </c:catAx>
      <c:valAx>
        <c:axId val="115605888"/>
        <c:scaling>
          <c:orientation val="minMax"/>
          <c:max val="6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Days per Year</a:t>
                </a:r>
              </a:p>
            </c:rich>
          </c:tx>
          <c:layout>
            <c:manualLayout>
              <c:xMode val="edge"/>
              <c:yMode val="edge"/>
              <c:x val="2.2737961326262834E-2"/>
              <c:y val="0.38625527779718388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15603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4903141571589413"/>
          <c:y val="0.19425963269121946"/>
          <c:w val="0.11278018901262202"/>
          <c:h val="0.26754699351901451"/>
        </c:manualLayout>
      </c:layout>
      <c:overlay val="0"/>
    </c:legend>
    <c:plotVisOnly val="1"/>
    <c:dispBlanksAs val="gap"/>
    <c:showDLblsOverMax val="0"/>
  </c:chart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0.10932</cdr:x>
      <cdr:y>0.64725</cdr:y>
    </cdr:from>
    <cdr:to>
      <cdr:x>0.13003</cdr:x>
      <cdr:y>0.7945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904876" y="3810000"/>
          <a:ext cx="171450" cy="866775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0.10932</cdr:x>
      <cdr:y>0.61489</cdr:y>
    </cdr:from>
    <cdr:to>
      <cdr:x>0.13247</cdr:x>
      <cdr:y>0.64461</cdr:y>
    </cdr:to>
    <cdr:sp macro="" textlink="">
      <cdr:nvSpPr>
        <cdr:cNvPr id="7" name="Rectangle 6"/>
        <cdr:cNvSpPr/>
      </cdr:nvSpPr>
      <cdr:spPr>
        <a:xfrm xmlns:a="http://schemas.openxmlformats.org/drawingml/2006/main">
          <a:off x="904875" y="3619499"/>
          <a:ext cx="191621" cy="174943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0.71807</cdr:x>
      <cdr:y>0.64725</cdr:y>
    </cdr:from>
    <cdr:to>
      <cdr:x>0.73763</cdr:x>
      <cdr:y>0.79288</cdr:y>
    </cdr:to>
    <cdr:sp macro="" textlink="">
      <cdr:nvSpPr>
        <cdr:cNvPr id="13" name="Rectangle 12"/>
        <cdr:cNvSpPr/>
      </cdr:nvSpPr>
      <cdr:spPr>
        <a:xfrm xmlns:a="http://schemas.openxmlformats.org/drawingml/2006/main">
          <a:off x="5943600" y="3810001"/>
          <a:ext cx="161925" cy="857250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0.71922</cdr:x>
      <cdr:y>0.61489</cdr:y>
    </cdr:from>
    <cdr:to>
      <cdr:x>0.73993</cdr:x>
      <cdr:y>0.64563</cdr:y>
    </cdr:to>
    <cdr:sp macro="" textlink="">
      <cdr:nvSpPr>
        <cdr:cNvPr id="14" name="Rectangle 13"/>
        <cdr:cNvSpPr/>
      </cdr:nvSpPr>
      <cdr:spPr>
        <a:xfrm xmlns:a="http://schemas.openxmlformats.org/drawingml/2006/main">
          <a:off x="5953126" y="3619500"/>
          <a:ext cx="171450" cy="18097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0.6168</cdr:x>
      <cdr:y>0.64563</cdr:y>
    </cdr:from>
    <cdr:to>
      <cdr:x>0.63636</cdr:x>
      <cdr:y>0.79126</cdr:y>
    </cdr:to>
    <cdr:sp macro="" textlink="">
      <cdr:nvSpPr>
        <cdr:cNvPr id="15" name="Rectangle 14"/>
        <cdr:cNvSpPr/>
      </cdr:nvSpPr>
      <cdr:spPr>
        <a:xfrm xmlns:a="http://schemas.openxmlformats.org/drawingml/2006/main">
          <a:off x="5105400" y="3800476"/>
          <a:ext cx="161925" cy="857250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0.6168</cdr:x>
      <cdr:y>0.61327</cdr:y>
    </cdr:from>
    <cdr:to>
      <cdr:x>0.63751</cdr:x>
      <cdr:y>0.64401</cdr:y>
    </cdr:to>
    <cdr:sp macro="" textlink="">
      <cdr:nvSpPr>
        <cdr:cNvPr id="16" name="Rectangle 15"/>
        <cdr:cNvSpPr/>
      </cdr:nvSpPr>
      <cdr:spPr>
        <a:xfrm xmlns:a="http://schemas.openxmlformats.org/drawingml/2006/main">
          <a:off x="5105401" y="3609975"/>
          <a:ext cx="171450" cy="18097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0.51554</cdr:x>
      <cdr:y>0.64725</cdr:y>
    </cdr:from>
    <cdr:to>
      <cdr:x>0.5351</cdr:x>
      <cdr:y>0.79288</cdr:y>
    </cdr:to>
    <cdr:sp macro="" textlink="">
      <cdr:nvSpPr>
        <cdr:cNvPr id="17" name="Rectangle 16"/>
        <cdr:cNvSpPr/>
      </cdr:nvSpPr>
      <cdr:spPr>
        <a:xfrm xmlns:a="http://schemas.openxmlformats.org/drawingml/2006/main">
          <a:off x="4267200" y="3810001"/>
          <a:ext cx="161925" cy="857250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0.51438</cdr:x>
      <cdr:y>0.61489</cdr:y>
    </cdr:from>
    <cdr:to>
      <cdr:x>0.5351</cdr:x>
      <cdr:y>0.64563</cdr:y>
    </cdr:to>
    <cdr:sp macro="" textlink="">
      <cdr:nvSpPr>
        <cdr:cNvPr id="18" name="Rectangle 17"/>
        <cdr:cNvSpPr/>
      </cdr:nvSpPr>
      <cdr:spPr>
        <a:xfrm xmlns:a="http://schemas.openxmlformats.org/drawingml/2006/main">
          <a:off x="4257676" y="3619500"/>
          <a:ext cx="171450" cy="18097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0.41427</cdr:x>
      <cdr:y>0.64725</cdr:y>
    </cdr:from>
    <cdr:to>
      <cdr:x>0.43383</cdr:x>
      <cdr:y>0.79288</cdr:y>
    </cdr:to>
    <cdr:sp macro="" textlink="">
      <cdr:nvSpPr>
        <cdr:cNvPr id="19" name="Rectangle 18"/>
        <cdr:cNvSpPr/>
      </cdr:nvSpPr>
      <cdr:spPr>
        <a:xfrm xmlns:a="http://schemas.openxmlformats.org/drawingml/2006/main">
          <a:off x="3429000" y="3810001"/>
          <a:ext cx="161925" cy="857250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0.41427</cdr:x>
      <cdr:y>0.61327</cdr:y>
    </cdr:from>
    <cdr:to>
      <cdr:x>0.43498</cdr:x>
      <cdr:y>0.64401</cdr:y>
    </cdr:to>
    <cdr:sp macro="" textlink="">
      <cdr:nvSpPr>
        <cdr:cNvPr id="20" name="Rectangle 19"/>
        <cdr:cNvSpPr/>
      </cdr:nvSpPr>
      <cdr:spPr>
        <a:xfrm xmlns:a="http://schemas.openxmlformats.org/drawingml/2006/main">
          <a:off x="3429001" y="3609975"/>
          <a:ext cx="171450" cy="18097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0.313</cdr:x>
      <cdr:y>0.64725</cdr:y>
    </cdr:from>
    <cdr:to>
      <cdr:x>0.33257</cdr:x>
      <cdr:y>0.79288</cdr:y>
    </cdr:to>
    <cdr:sp macro="" textlink="">
      <cdr:nvSpPr>
        <cdr:cNvPr id="21" name="Rectangle 20"/>
        <cdr:cNvSpPr/>
      </cdr:nvSpPr>
      <cdr:spPr>
        <a:xfrm xmlns:a="http://schemas.openxmlformats.org/drawingml/2006/main">
          <a:off x="2590800" y="3810001"/>
          <a:ext cx="161925" cy="857250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0.21059</cdr:x>
      <cdr:y>0.6165</cdr:y>
    </cdr:from>
    <cdr:to>
      <cdr:x>0.2313</cdr:x>
      <cdr:y>0.64725</cdr:y>
    </cdr:to>
    <cdr:sp macro="" textlink="">
      <cdr:nvSpPr>
        <cdr:cNvPr id="22" name="Rectangle 21"/>
        <cdr:cNvSpPr/>
      </cdr:nvSpPr>
      <cdr:spPr>
        <a:xfrm xmlns:a="http://schemas.openxmlformats.org/drawingml/2006/main">
          <a:off x="1743076" y="3629025"/>
          <a:ext cx="171450" cy="18097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0.21059</cdr:x>
      <cdr:y>0.64887</cdr:y>
    </cdr:from>
    <cdr:to>
      <cdr:x>0.23015</cdr:x>
      <cdr:y>0.7945</cdr:y>
    </cdr:to>
    <cdr:sp macro="" textlink="">
      <cdr:nvSpPr>
        <cdr:cNvPr id="23" name="Rectangle 22"/>
        <cdr:cNvSpPr/>
      </cdr:nvSpPr>
      <cdr:spPr>
        <a:xfrm xmlns:a="http://schemas.openxmlformats.org/drawingml/2006/main">
          <a:off x="1743075" y="3819526"/>
          <a:ext cx="161925" cy="857250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0.313</cdr:x>
      <cdr:y>0.61327</cdr:y>
    </cdr:from>
    <cdr:to>
      <cdr:x>0.33372</cdr:x>
      <cdr:y>0.64401</cdr:y>
    </cdr:to>
    <cdr:sp macro="" textlink="">
      <cdr:nvSpPr>
        <cdr:cNvPr id="24" name="Rectangle 23"/>
        <cdr:cNvSpPr/>
      </cdr:nvSpPr>
      <cdr:spPr>
        <a:xfrm xmlns:a="http://schemas.openxmlformats.org/drawingml/2006/main">
          <a:off x="2590801" y="3609975"/>
          <a:ext cx="171450" cy="180976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0.83659</cdr:x>
      <cdr:y>0.52913</cdr:y>
    </cdr:from>
    <cdr:to>
      <cdr:x>0.98504</cdr:x>
      <cdr:y>0.94337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6924675" y="3114675"/>
          <a:ext cx="1228725" cy="2438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0.83774</cdr:x>
      <cdr:y>0.51618</cdr:y>
    </cdr:from>
    <cdr:to>
      <cdr:x>0.98849</cdr:x>
      <cdr:y>0.9644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6934200" y="3038475"/>
          <a:ext cx="1247775" cy="2638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baseline="0"/>
            <a:t>      </a:t>
          </a:r>
          <a:r>
            <a:rPr lang="en-US" sz="1000" baseline="0"/>
            <a:t>Vacation</a:t>
          </a:r>
        </a:p>
        <a:p xmlns:a="http://schemas.openxmlformats.org/drawingml/2006/main">
          <a:endParaRPr lang="en-US" sz="1000" baseline="0"/>
        </a:p>
        <a:p xmlns:a="http://schemas.openxmlformats.org/drawingml/2006/main">
          <a:r>
            <a:rPr lang="en-US" sz="1000" baseline="0"/>
            <a:t>       Sick Leave</a:t>
          </a:r>
        </a:p>
        <a:p xmlns:a="http://schemas.openxmlformats.org/drawingml/2006/main">
          <a:endParaRPr lang="en-US" sz="1000" baseline="0"/>
        </a:p>
        <a:p xmlns:a="http://schemas.openxmlformats.org/drawingml/2006/main">
          <a:r>
            <a:rPr lang="en-US" sz="1000" baseline="0"/>
            <a:t>       Personal Days</a:t>
          </a:r>
        </a:p>
        <a:p xmlns:a="http://schemas.openxmlformats.org/drawingml/2006/main">
          <a:endParaRPr lang="en-US" sz="1000" baseline="0"/>
        </a:p>
        <a:p xmlns:a="http://schemas.openxmlformats.org/drawingml/2006/main">
          <a:r>
            <a:rPr lang="en-US" sz="1000" baseline="0"/>
            <a:t>       Holidays</a:t>
          </a:r>
          <a:endParaRPr lang="en-US" sz="1100"/>
        </a:p>
      </cdr:txBody>
    </cdr:sp>
  </cdr:relSizeAnchor>
  <cdr:relSizeAnchor xmlns:cdr="http://schemas.openxmlformats.org/drawingml/2006/chartDrawing">
    <cdr:from>
      <cdr:x>0.8527</cdr:x>
      <cdr:y>0.68447</cdr:y>
    </cdr:from>
    <cdr:to>
      <cdr:x>0.86651</cdr:x>
      <cdr:y>0.70874</cdr:y>
    </cdr:to>
    <cdr:sp macro="" textlink="">
      <cdr:nvSpPr>
        <cdr:cNvPr id="28" name="Rectangle 27"/>
        <cdr:cNvSpPr/>
      </cdr:nvSpPr>
      <cdr:spPr>
        <a:xfrm xmlns:a="http://schemas.openxmlformats.org/drawingml/2006/main">
          <a:off x="7058025" y="4029075"/>
          <a:ext cx="114300" cy="142875"/>
        </a:xfrm>
        <a:prstGeom xmlns:a="http://schemas.openxmlformats.org/drawingml/2006/main" prst="rect">
          <a:avLst/>
        </a:prstGeom>
        <a:solidFill xmlns:a="http://schemas.openxmlformats.org/drawingml/2006/main">
          <a:srgbClr val="92D05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0.8527</cdr:x>
      <cdr:y>0.6343</cdr:y>
    </cdr:from>
    <cdr:to>
      <cdr:x>0.86651</cdr:x>
      <cdr:y>0.65696</cdr:y>
    </cdr:to>
    <cdr:sp macro="" textlink="">
      <cdr:nvSpPr>
        <cdr:cNvPr id="29" name="Rectangle 28"/>
        <cdr:cNvSpPr/>
      </cdr:nvSpPr>
      <cdr:spPr>
        <a:xfrm xmlns:a="http://schemas.openxmlformats.org/drawingml/2006/main">
          <a:off x="7058026" y="3733801"/>
          <a:ext cx="114300" cy="13335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0.11047</cdr:x>
      <cdr:y>0.5</cdr:y>
    </cdr:from>
    <cdr:to>
      <cdr:x>0.13003</cdr:x>
      <cdr:y>0.61974</cdr:y>
    </cdr:to>
    <cdr:sp macro="" textlink="">
      <cdr:nvSpPr>
        <cdr:cNvPr id="25" name="Rectangle 24"/>
        <cdr:cNvSpPr/>
      </cdr:nvSpPr>
      <cdr:spPr>
        <a:xfrm xmlns:a="http://schemas.openxmlformats.org/drawingml/2006/main">
          <a:off x="914400" y="2943224"/>
          <a:ext cx="161925" cy="70485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0.11047</cdr:x>
      <cdr:y>0.35761</cdr:y>
    </cdr:from>
    <cdr:to>
      <cdr:x>0.13176</cdr:x>
      <cdr:y>0.49838</cdr:y>
    </cdr:to>
    <cdr:sp macro="" textlink="">
      <cdr:nvSpPr>
        <cdr:cNvPr id="30" name="Rectangle 29"/>
        <cdr:cNvSpPr/>
      </cdr:nvSpPr>
      <cdr:spPr>
        <a:xfrm xmlns:a="http://schemas.openxmlformats.org/drawingml/2006/main">
          <a:off x="914400" y="2105025"/>
          <a:ext cx="176213" cy="828673"/>
        </a:xfrm>
        <a:prstGeom xmlns:a="http://schemas.openxmlformats.org/drawingml/2006/main" prst="rect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0.21174</cdr:x>
      <cdr:y>0.50162</cdr:y>
    </cdr:from>
    <cdr:to>
      <cdr:x>0.2313</cdr:x>
      <cdr:y>0.62136</cdr:y>
    </cdr:to>
    <cdr:sp macro="" textlink="">
      <cdr:nvSpPr>
        <cdr:cNvPr id="31" name="Rectangle 30"/>
        <cdr:cNvSpPr/>
      </cdr:nvSpPr>
      <cdr:spPr>
        <a:xfrm xmlns:a="http://schemas.openxmlformats.org/drawingml/2006/main">
          <a:off x="1752600" y="2952749"/>
          <a:ext cx="161925" cy="70485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0.21174</cdr:x>
      <cdr:y>0.30583</cdr:y>
    </cdr:from>
    <cdr:to>
      <cdr:x>0.23303</cdr:x>
      <cdr:y>0.50647</cdr:y>
    </cdr:to>
    <cdr:sp macro="" textlink="">
      <cdr:nvSpPr>
        <cdr:cNvPr id="32" name="Rectangle 31"/>
        <cdr:cNvSpPr/>
      </cdr:nvSpPr>
      <cdr:spPr>
        <a:xfrm xmlns:a="http://schemas.openxmlformats.org/drawingml/2006/main">
          <a:off x="1752600" y="1800225"/>
          <a:ext cx="176213" cy="1181098"/>
        </a:xfrm>
        <a:prstGeom xmlns:a="http://schemas.openxmlformats.org/drawingml/2006/main" prst="rect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0.313</cdr:x>
      <cdr:y>0.5</cdr:y>
    </cdr:from>
    <cdr:to>
      <cdr:x>0.33257</cdr:x>
      <cdr:y>0.61974</cdr:y>
    </cdr:to>
    <cdr:sp macro="" textlink="">
      <cdr:nvSpPr>
        <cdr:cNvPr id="33" name="Rectangle 32"/>
        <cdr:cNvSpPr/>
      </cdr:nvSpPr>
      <cdr:spPr>
        <a:xfrm xmlns:a="http://schemas.openxmlformats.org/drawingml/2006/main">
          <a:off x="2590800" y="2943224"/>
          <a:ext cx="161925" cy="70485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0.313</cdr:x>
      <cdr:y>0.2411</cdr:y>
    </cdr:from>
    <cdr:to>
      <cdr:x>0.33429</cdr:x>
      <cdr:y>0.49838</cdr:y>
    </cdr:to>
    <cdr:sp macro="" textlink="">
      <cdr:nvSpPr>
        <cdr:cNvPr id="34" name="Rectangle 33"/>
        <cdr:cNvSpPr/>
      </cdr:nvSpPr>
      <cdr:spPr>
        <a:xfrm xmlns:a="http://schemas.openxmlformats.org/drawingml/2006/main">
          <a:off x="2590800" y="1419225"/>
          <a:ext cx="176213" cy="1514473"/>
        </a:xfrm>
        <a:prstGeom xmlns:a="http://schemas.openxmlformats.org/drawingml/2006/main" prst="rect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0.41427</cdr:x>
      <cdr:y>0.5</cdr:y>
    </cdr:from>
    <cdr:to>
      <cdr:x>0.43383</cdr:x>
      <cdr:y>0.61974</cdr:y>
    </cdr:to>
    <cdr:sp macro="" textlink="">
      <cdr:nvSpPr>
        <cdr:cNvPr id="35" name="Rectangle 34"/>
        <cdr:cNvSpPr/>
      </cdr:nvSpPr>
      <cdr:spPr>
        <a:xfrm xmlns:a="http://schemas.openxmlformats.org/drawingml/2006/main">
          <a:off x="3429000" y="2943224"/>
          <a:ext cx="161925" cy="70485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0.41427</cdr:x>
      <cdr:y>0.21521</cdr:y>
    </cdr:from>
    <cdr:to>
      <cdr:x>0.43556</cdr:x>
      <cdr:y>0.49676</cdr:y>
    </cdr:to>
    <cdr:sp macro="" textlink="">
      <cdr:nvSpPr>
        <cdr:cNvPr id="36" name="Rectangle 35"/>
        <cdr:cNvSpPr/>
      </cdr:nvSpPr>
      <cdr:spPr>
        <a:xfrm xmlns:a="http://schemas.openxmlformats.org/drawingml/2006/main">
          <a:off x="3428999" y="1266825"/>
          <a:ext cx="176213" cy="1657349"/>
        </a:xfrm>
        <a:prstGeom xmlns:a="http://schemas.openxmlformats.org/drawingml/2006/main" prst="rect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0.51554</cdr:x>
      <cdr:y>0.50162</cdr:y>
    </cdr:from>
    <cdr:to>
      <cdr:x>0.5351</cdr:x>
      <cdr:y>0.62136</cdr:y>
    </cdr:to>
    <cdr:sp macro="" textlink="">
      <cdr:nvSpPr>
        <cdr:cNvPr id="37" name="Rectangle 36"/>
        <cdr:cNvSpPr/>
      </cdr:nvSpPr>
      <cdr:spPr>
        <a:xfrm xmlns:a="http://schemas.openxmlformats.org/drawingml/2006/main">
          <a:off x="4267200" y="2952749"/>
          <a:ext cx="161925" cy="70485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0.51554</cdr:x>
      <cdr:y>0.20227</cdr:y>
    </cdr:from>
    <cdr:to>
      <cdr:x>0.53682</cdr:x>
      <cdr:y>0.5</cdr:y>
    </cdr:to>
    <cdr:sp macro="" textlink="">
      <cdr:nvSpPr>
        <cdr:cNvPr id="38" name="Rectangle 37"/>
        <cdr:cNvSpPr/>
      </cdr:nvSpPr>
      <cdr:spPr>
        <a:xfrm xmlns:a="http://schemas.openxmlformats.org/drawingml/2006/main">
          <a:off x="4267200" y="1190625"/>
          <a:ext cx="176213" cy="1752599"/>
        </a:xfrm>
        <a:prstGeom xmlns:a="http://schemas.openxmlformats.org/drawingml/2006/main" prst="rect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0.6168</cdr:x>
      <cdr:y>0.50162</cdr:y>
    </cdr:from>
    <cdr:to>
      <cdr:x>0.63636</cdr:x>
      <cdr:y>0.62136</cdr:y>
    </cdr:to>
    <cdr:sp macro="" textlink="">
      <cdr:nvSpPr>
        <cdr:cNvPr id="39" name="Rectangle 38"/>
        <cdr:cNvSpPr/>
      </cdr:nvSpPr>
      <cdr:spPr>
        <a:xfrm xmlns:a="http://schemas.openxmlformats.org/drawingml/2006/main">
          <a:off x="5105400" y="2952749"/>
          <a:ext cx="161925" cy="70485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0.6168</cdr:x>
      <cdr:y>0.18932</cdr:y>
    </cdr:from>
    <cdr:to>
      <cdr:x>0.63809</cdr:x>
      <cdr:y>0.49838</cdr:y>
    </cdr:to>
    <cdr:sp macro="" textlink="">
      <cdr:nvSpPr>
        <cdr:cNvPr id="40" name="Rectangle 39"/>
        <cdr:cNvSpPr/>
      </cdr:nvSpPr>
      <cdr:spPr>
        <a:xfrm xmlns:a="http://schemas.openxmlformats.org/drawingml/2006/main">
          <a:off x="5105401" y="1114426"/>
          <a:ext cx="176212" cy="1819274"/>
        </a:xfrm>
        <a:prstGeom xmlns:a="http://schemas.openxmlformats.org/drawingml/2006/main" prst="rect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0.71922</cdr:x>
      <cdr:y>0.5</cdr:y>
    </cdr:from>
    <cdr:to>
      <cdr:x>0.73878</cdr:x>
      <cdr:y>0.61974</cdr:y>
    </cdr:to>
    <cdr:sp macro="" textlink="">
      <cdr:nvSpPr>
        <cdr:cNvPr id="41" name="Rectangle 40"/>
        <cdr:cNvSpPr/>
      </cdr:nvSpPr>
      <cdr:spPr>
        <a:xfrm xmlns:a="http://schemas.openxmlformats.org/drawingml/2006/main">
          <a:off x="5953125" y="2943224"/>
          <a:ext cx="161925" cy="704850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0.71922</cdr:x>
      <cdr:y>0.17638</cdr:y>
    </cdr:from>
    <cdr:to>
      <cdr:x>0.73936</cdr:x>
      <cdr:y>0.49676</cdr:y>
    </cdr:to>
    <cdr:sp macro="" textlink="">
      <cdr:nvSpPr>
        <cdr:cNvPr id="42" name="Rectangle 41"/>
        <cdr:cNvSpPr/>
      </cdr:nvSpPr>
      <cdr:spPr>
        <a:xfrm xmlns:a="http://schemas.openxmlformats.org/drawingml/2006/main">
          <a:off x="5953125" y="1038225"/>
          <a:ext cx="166688" cy="1885949"/>
        </a:xfrm>
        <a:prstGeom xmlns:a="http://schemas.openxmlformats.org/drawingml/2006/main" prst="rect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0.8527</cdr:x>
      <cdr:y>0.59223</cdr:y>
    </cdr:from>
    <cdr:to>
      <cdr:x>0.86651</cdr:x>
      <cdr:y>0.61327</cdr:y>
    </cdr:to>
    <cdr:sp macro="" textlink="">
      <cdr:nvSpPr>
        <cdr:cNvPr id="43" name="Rectangle 42"/>
        <cdr:cNvSpPr/>
      </cdr:nvSpPr>
      <cdr:spPr>
        <a:xfrm xmlns:a="http://schemas.openxmlformats.org/drawingml/2006/main">
          <a:off x="7058025" y="3486149"/>
          <a:ext cx="114300" cy="123825"/>
        </a:xfrm>
        <a:prstGeom xmlns:a="http://schemas.openxmlformats.org/drawingml/2006/main" prst="rect">
          <a:avLst/>
        </a:prstGeom>
        <a:solidFill xmlns:a="http://schemas.openxmlformats.org/drawingml/2006/main">
          <a:srgbClr val="FFC00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0.85155</cdr:x>
      <cdr:y>0.5356</cdr:y>
    </cdr:from>
    <cdr:to>
      <cdr:x>0.86651</cdr:x>
      <cdr:y>0.56149</cdr:y>
    </cdr:to>
    <cdr:sp macro="" textlink="">
      <cdr:nvSpPr>
        <cdr:cNvPr id="44" name="Rectangle 43"/>
        <cdr:cNvSpPr/>
      </cdr:nvSpPr>
      <cdr:spPr>
        <a:xfrm xmlns:a="http://schemas.openxmlformats.org/drawingml/2006/main">
          <a:off x="7048500" y="3152774"/>
          <a:ext cx="123825" cy="152400"/>
        </a:xfrm>
        <a:prstGeom xmlns:a="http://schemas.openxmlformats.org/drawingml/2006/main" prst="rect">
          <a:avLst/>
        </a:prstGeom>
        <a:solidFill xmlns:a="http://schemas.openxmlformats.org/drawingml/2006/main">
          <a:srgbClr val="7030A0"/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wrap="square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3A866-36A4-4EFB-9DC2-4751BA87E746}" type="datetimeFigureOut">
              <a:rPr lang="en-US" smtClean="0"/>
              <a:pPr/>
              <a:t>7/26/2012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3212A3-8693-465A-AE60-B1D19EA276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66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CA009-33CE-4E61-AB18-54425921C5F2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7290D-10F1-4389-BF93-A554E26DDD35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F3225-CD1D-46E0-A040-9526E08D1EF9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5498-0FE6-4327-BC7A-908E820D926E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726B6-7BC6-4B28-B108-6CA252B40E56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9753F-AEDE-43F7-B015-93129C74AC0D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61E25-92E2-41E5-8D3A-7CA1C0EFF317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EA0EA-0539-4970-A93C-04A79744309C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7D78-9086-4005-A01C-F127C7F850EE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E409-8199-4CD3-A112-306C74111422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45765-5E6C-496F-9001-9BA314B48AFC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91EC6-DF3E-4E2B-BF46-9D5DC50075E5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A89E3-5663-4C1C-A985-CFEE9DD2A61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Transition Task Force Personnel Recommendations to Joint Governing Bodies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4191000"/>
            <a:ext cx="4038600" cy="1676400"/>
          </a:xfrm>
        </p:spPr>
        <p:txBody>
          <a:bodyPr>
            <a:normAutofit/>
          </a:bodyPr>
          <a:lstStyle/>
          <a:p>
            <a:r>
              <a:rPr lang="en-US" dirty="0" smtClean="0"/>
              <a:t>July </a:t>
            </a:r>
            <a:r>
              <a:rPr lang="en-US" dirty="0" smtClean="0"/>
              <a:t>30,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CBC20-BB12-4B06-B824-F2B93189C208}" type="datetime1">
              <a:rPr lang="en-US" smtClean="0"/>
              <a:pPr/>
              <a:t>7/26/2012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7D78-9086-4005-A01C-F127C7F850EE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685800"/>
            <a:ext cx="2126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Short Term Disability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713448"/>
              </p:ext>
            </p:extLst>
          </p:nvPr>
        </p:nvGraphicFramePr>
        <p:xfrm>
          <a:off x="381000" y="1219200"/>
          <a:ext cx="8382000" cy="3785616"/>
        </p:xfrm>
        <a:graphic>
          <a:graphicData uri="http://schemas.openxmlformats.org/drawingml/2006/table">
            <a:tbl>
              <a:tblPr firstRow="1" firstCol="1" bandRow="1"/>
              <a:tblGrid>
                <a:gridCol w="2095500"/>
                <a:gridCol w="2095500"/>
                <a:gridCol w="2095500"/>
                <a:gridCol w="2095500"/>
              </a:tblGrid>
              <a:tr h="3102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Township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Borough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Recommendation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3260">
                <a:tc>
                  <a:txBody>
                    <a:bodyPr/>
                    <a:lstStyle/>
                    <a:p>
                      <a:pPr marL="5715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State Insurance Plan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715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Employer and Employee paid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715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2/3 salary replacement capped at $572 per week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715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Sick bank must be used prior to collecting state benefits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marR="0" indent="-8001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Self funded plan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" marR="160020" indent="-8001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Boro pays 100% of salary for 6 months after 44 days of disability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" marR="160020" indent="-8001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Sick bank or unpaid for first 44 days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Utilize Borough Plan, per administrator recommendation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4904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7D78-9086-4005-A01C-F127C7F850EE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1493" y="650383"/>
            <a:ext cx="9935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Time Off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310148"/>
              </p:ext>
            </p:extLst>
          </p:nvPr>
        </p:nvGraphicFramePr>
        <p:xfrm>
          <a:off x="533400" y="1219200"/>
          <a:ext cx="8002428" cy="4525963"/>
        </p:xfrm>
        <a:graphic>
          <a:graphicData uri="http://schemas.openxmlformats.org/drawingml/2006/table">
            <a:tbl>
              <a:tblPr firstRow="1" firstCol="1" bandRow="1"/>
              <a:tblGrid>
                <a:gridCol w="2000607"/>
                <a:gridCol w="2000607"/>
                <a:gridCol w="2000607"/>
                <a:gridCol w="2000607"/>
              </a:tblGrid>
              <a:tr h="3017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Township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Borough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Recommendation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4232">
                <a:tc>
                  <a:txBody>
                    <a:bodyPr/>
                    <a:lstStyle/>
                    <a:p>
                      <a:pPr marL="5715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Sick Time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715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Holidays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715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Floating Holiday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715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Personal Days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715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Vacation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715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Varying rules for whether they are paid out upon termination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010" marR="0" indent="-8001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Sick Time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0010" marR="0" indent="-8001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Holidays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0010" marR="0" indent="-8001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Personal Days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0010" marR="0" indent="-8001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Vacation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0010" marR="0" indent="-8001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Varying rules for whether they are paid out upon termination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700">
                          <a:effectLst/>
                          <a:latin typeface="Calibri"/>
                          <a:ea typeface="Calibri"/>
                          <a:cs typeface="Times New Roman"/>
                        </a:rPr>
                        <a:t>Implement Time Off proposal made by administrators on June 25, 2012, which harmonizes the benefit between the municipalities.  Conduct PTO pilot in 2013 to determine future viability.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288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4409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Medical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763000" cy="5668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Four options  -</a:t>
            </a:r>
          </a:p>
          <a:p>
            <a:pPr marL="0" indent="0">
              <a:buNone/>
            </a:pPr>
            <a:r>
              <a:rPr lang="en-US" sz="2400" dirty="0" smtClean="0"/>
              <a:t>1 – Current Employees with State Plan, Retirees on State Plan</a:t>
            </a:r>
          </a:p>
          <a:p>
            <a:pPr marL="0" indent="0">
              <a:buNone/>
            </a:pPr>
            <a:r>
              <a:rPr lang="en-US" sz="2400" dirty="0" smtClean="0"/>
              <a:t>2 – Current Employees with Private Plan, Retirees on Stipend</a:t>
            </a:r>
          </a:p>
          <a:p>
            <a:pPr marL="0" indent="0">
              <a:buNone/>
            </a:pPr>
            <a:r>
              <a:rPr lang="en-US" sz="2400" dirty="0" smtClean="0"/>
              <a:t>3 – Current Employees on State Plan, Retirees on Stipend</a:t>
            </a:r>
          </a:p>
          <a:p>
            <a:pPr marL="0" indent="0">
              <a:buNone/>
            </a:pPr>
            <a:r>
              <a:rPr lang="en-US" sz="2400" dirty="0" smtClean="0"/>
              <a:t>4 – Current Employees on State Plan, Current retirees remain on current plan, future retirees on State Plan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Considerations –</a:t>
            </a:r>
          </a:p>
          <a:p>
            <a:pPr marL="0" indent="0"/>
            <a:r>
              <a:rPr lang="en-US" sz="2400" dirty="0" smtClean="0"/>
              <a:t> Current Plan – cost difference with no discernible coverage difference</a:t>
            </a:r>
          </a:p>
          <a:p>
            <a:pPr marL="0" indent="0"/>
            <a:r>
              <a:rPr lang="en-US" sz="2400" dirty="0" smtClean="0"/>
              <a:t> Retirees – Lack of clarity of health exchanges mandated by PPACA make private insurance market to uncertain to direct retirees into, but savings of moving Retirees to stipend are significant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Subcommittee recommends option #4 pending implementation of health exchanges which are legislated to begin on 1/1/ 2014.  If/when viable exchanges exist, move to option #3. 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5498-0FE6-4327-BC7A-908E820D926E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408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Medical Benefits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763000" cy="5668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Figures below reflect budget numbers.  Actual savings from stipends for retirees are larger based on </a:t>
            </a:r>
          </a:p>
          <a:p>
            <a:pPr marL="0" indent="0">
              <a:buNone/>
            </a:pPr>
            <a:r>
              <a:rPr lang="en-US" sz="1600" dirty="0" smtClean="0"/>
              <a:t>not full utilization of budgeted amounts.</a:t>
            </a:r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5498-0FE6-4327-BC7A-908E820D926E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937347"/>
              </p:ext>
            </p:extLst>
          </p:nvPr>
        </p:nvGraphicFramePr>
        <p:xfrm>
          <a:off x="457200" y="1524006"/>
          <a:ext cx="8382000" cy="52164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9655"/>
                <a:gridCol w="2184110"/>
                <a:gridCol w="2158564"/>
                <a:gridCol w="996261"/>
                <a:gridCol w="833410"/>
              </a:tblGrid>
              <a:tr h="2901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Cost for all Active  Employees (187)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Cost for all Retired Employees (72)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Budgeted Costs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% Difference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</a:tr>
              <a:tr h="4472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Current Costs: </a:t>
                      </a:r>
                      <a:r>
                        <a:rPr lang="en-US" sz="1000" u="none" strike="noStrike" dirty="0" err="1">
                          <a:effectLst/>
                        </a:rPr>
                        <a:t>Twp</a:t>
                      </a:r>
                      <a:r>
                        <a:rPr lang="en-US" sz="1000" u="none" strike="noStrike" dirty="0">
                          <a:effectLst/>
                        </a:rPr>
                        <a:t>: Private Plan w/Retiree Stipend                                                     </a:t>
                      </a:r>
                      <a:endParaRPr lang="en-US" sz="1000" u="none" strike="noStrike" dirty="0" smtClean="0">
                        <a:effectLst/>
                      </a:endParaRPr>
                    </a:p>
                    <a:p>
                      <a:pPr algn="l" fontAlgn="ctr"/>
                      <a:r>
                        <a:rPr lang="en-US" sz="1000" u="none" strike="noStrike" dirty="0" err="1" smtClean="0">
                          <a:effectLst/>
                        </a:rPr>
                        <a:t>Boro</a:t>
                      </a:r>
                      <a:r>
                        <a:rPr lang="en-US" sz="1000" u="none" strike="noStrike" dirty="0">
                          <a:effectLst/>
                        </a:rPr>
                        <a:t>: SBHP for active &amp; retirees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Boro: SHBP: 1,735,017.00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 err="1">
                          <a:effectLst/>
                        </a:rPr>
                        <a:t>Boro</a:t>
                      </a:r>
                      <a:r>
                        <a:rPr lang="en-US" sz="1000" u="none" strike="noStrike" dirty="0">
                          <a:effectLst/>
                        </a:rPr>
                        <a:t>: Retirees: 627,782.00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</a:tr>
              <a:tr h="1490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Twp: Private: 1,982.800.00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Twp: Stipend: 260,324.00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</a:tr>
              <a:tr h="2901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Total Cost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                                              3,717,817.00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                                                 888,105.00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     4,605,922.00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</a:tr>
              <a:tr h="2981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Option 1: SHBP for active EEs and SHBP for Retirees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State Health Benefit Program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Retiree State Health Benefit Program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</a:tr>
              <a:tr h="2901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Total Cost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                                              3,429,531.00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                                             1,142,467.00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     4,571,998.00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</a:tr>
              <a:tr h="2901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Difference in Cost from Current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                                               (288,286.00)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                                                 254,362.00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        (33,924.00)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-1%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</a:tr>
              <a:tr h="2981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Option 2: Twp Private for active EEs and Twp Retiree Stipend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Current Township Plans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Retiree Township Stipend Plans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</a:tr>
              <a:tr h="2901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Total Cost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                                              4,235,531.20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                                                 590,490.00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     4,826,021.20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</a:tr>
              <a:tr h="2901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Difference in Cost from Current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                                                  517,714.20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                                              (297,615.00)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        220,099.20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5%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</a:tr>
              <a:tr h="29814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Option 3: SHBP for active EEs and Twp Retiree Stipend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State Health Benefit Program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Retiree Township Stipend Plans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</a:tr>
              <a:tr h="2901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Total Cost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                                              3,429,531.00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                                                 590,490.00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     4,020,021.00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</a:tr>
              <a:tr h="2901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Difference in Cost from Current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                                               (288,286.00)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                                              (297,615.00)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      (585,901.00)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-13%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</a:tr>
              <a:tr h="4472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Option 4: SHBP for active EEs; Keep current Retirees Boro SHBP &amp; Twp Retiree Stipend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State Health Benefit Program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Retiree: Boro - SHBP &amp; Township Stipend Plans 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 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</a:tr>
              <a:tr h="2901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Total Cost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                                              3,429,531.00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                                                 888,105.00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     4,317,636.00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 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</a:tr>
              <a:tr h="2901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Difference in Cost from Current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                                               (288,286.00)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                                                                  -   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        (288,286.00)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-6%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ctr"/>
                </a:tc>
              </a:tr>
              <a:tr h="290172"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NOTE: There is NOT an option to have the </a:t>
                      </a:r>
                      <a:r>
                        <a:rPr lang="en-US" sz="1000" u="none" strike="noStrike" dirty="0" err="1">
                          <a:effectLst/>
                        </a:rPr>
                        <a:t>Twp</a:t>
                      </a:r>
                      <a:r>
                        <a:rPr lang="en-US" sz="1000" u="none" strike="noStrike" dirty="0">
                          <a:effectLst/>
                        </a:rPr>
                        <a:t> private plan for active EEs and the SHBP retirees since the State does not allow retirees only. 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232" marR="7232" marT="7232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408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Off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Four alternatives – Personnel Subcommittee endorsed #4</a:t>
            </a:r>
          </a:p>
          <a:p>
            <a:pPr marL="0" indent="0"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Administrator proposal that leaves current system intact and harmonizes number of days, with </a:t>
            </a:r>
            <a:r>
              <a:rPr lang="en-US" dirty="0" err="1" smtClean="0"/>
              <a:t>Boro</a:t>
            </a:r>
            <a:r>
              <a:rPr lang="en-US" dirty="0" smtClean="0"/>
              <a:t> Short Term Disability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Paid Time Off (PTO) utilizing same number of days as administrator proposal, with revised Short Term Disability Plan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Paid Time Off (PTO) utilizing same number of days as administrator proposal for current employees and reduced number for future employees, with revised Short Term Disability Plan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Alternative #1 with recommendation that the new governing body study the PTO system and conduct a pilot program next year for possible change to PTO system in the future.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F579D-01ED-48C5-90D4-E97A21B64D31}" type="datetime1">
              <a:rPr lang="en-US" smtClean="0"/>
              <a:pPr/>
              <a:t>7/26/2012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33387" y="485775"/>
          <a:ext cx="8277225" cy="588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" y="61722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 – Purple and Red Bars Should all be at same height (technical difficulty)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B2433-164B-479F-B63B-160B7E09A0BE}" type="datetime1">
              <a:rPr lang="en-US" smtClean="0"/>
              <a:pPr/>
              <a:t>7/26/2012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PTO pluses and minuses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Pluses</a:t>
            </a:r>
          </a:p>
          <a:p>
            <a:pPr lvl="1"/>
            <a:r>
              <a:rPr lang="en-US" sz="2000" dirty="0" smtClean="0"/>
              <a:t>Protects current employee time off amounts </a:t>
            </a:r>
            <a:r>
              <a:rPr lang="en-US" sz="2000" dirty="0" err="1" smtClean="0"/>
              <a:t>vis</a:t>
            </a:r>
            <a:r>
              <a:rPr lang="en-US" sz="2000" dirty="0" smtClean="0"/>
              <a:t> a </a:t>
            </a:r>
            <a:r>
              <a:rPr lang="en-US" sz="2000" dirty="0" err="1" smtClean="0"/>
              <a:t>vis</a:t>
            </a:r>
            <a:r>
              <a:rPr lang="en-US" sz="2000" dirty="0" smtClean="0"/>
              <a:t> administrator proposal</a:t>
            </a:r>
          </a:p>
          <a:p>
            <a:pPr lvl="1"/>
            <a:r>
              <a:rPr lang="en-US" sz="2000" dirty="0" smtClean="0"/>
              <a:t>Simplified administration – no need to keep track of separate types of time off.  Perpetual calendar so no need for carryover provisions</a:t>
            </a:r>
          </a:p>
          <a:p>
            <a:pPr lvl="1"/>
            <a:r>
              <a:rPr lang="en-US" sz="2000" dirty="0" smtClean="0"/>
              <a:t>Employee Flexibility – not constrained by types of time off</a:t>
            </a:r>
          </a:p>
          <a:p>
            <a:pPr lvl="1"/>
            <a:r>
              <a:rPr lang="en-US" sz="2000" dirty="0" smtClean="0"/>
              <a:t>Simple methodology for transitioning future employees to lower level</a:t>
            </a:r>
          </a:p>
          <a:p>
            <a:pPr lvl="2"/>
            <a:r>
              <a:rPr lang="en-US" sz="1600" dirty="0" smtClean="0"/>
              <a:t>Will increase service provided and reduce cost over time</a:t>
            </a:r>
          </a:p>
          <a:p>
            <a:pPr lvl="1"/>
            <a:r>
              <a:rPr lang="en-US" sz="2000" dirty="0" smtClean="0"/>
              <a:t>Disability coverage enhanced</a:t>
            </a:r>
          </a:p>
          <a:p>
            <a:pPr lvl="2"/>
            <a:r>
              <a:rPr lang="en-US" sz="1600" dirty="0" smtClean="0"/>
              <a:t>Provides more generous benefit when it is needed most</a:t>
            </a:r>
          </a:p>
          <a:p>
            <a:pPr lvl="2"/>
            <a:r>
              <a:rPr lang="en-US" sz="1600" dirty="0" smtClean="0"/>
              <a:t>Eliminates need for banked time, as it was formerly used for extended time off</a:t>
            </a:r>
          </a:p>
          <a:p>
            <a:pPr lvl="2"/>
            <a:r>
              <a:rPr lang="en-US" sz="1600" dirty="0" smtClean="0"/>
              <a:t>Employees save $60/year in state disability payments, Employer savings as well</a:t>
            </a:r>
          </a:p>
          <a:p>
            <a:pPr lvl="1"/>
            <a:r>
              <a:rPr lang="en-US" sz="2000" dirty="0" smtClean="0"/>
              <a:t>Replicable change methodology for contract negotiations</a:t>
            </a:r>
          </a:p>
          <a:p>
            <a:pPr lvl="1"/>
            <a:r>
              <a:rPr lang="en-US" sz="2000" dirty="0" smtClean="0"/>
              <a:t>Widely used in private industry – a proven approach</a:t>
            </a:r>
          </a:p>
          <a:p>
            <a:pPr lvl="1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C22C0-BFF5-4BA3-AD98-F39DB1CB2A42}" type="datetime1">
              <a:rPr lang="en-US" smtClean="0"/>
              <a:pPr/>
              <a:t>7/26/2012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PTO pluses and minuses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/>
          </a:bodyPr>
          <a:lstStyle/>
          <a:p>
            <a:r>
              <a:rPr lang="en-US" sz="2400" u="sng" dirty="0" smtClean="0"/>
              <a:t>Minuses</a:t>
            </a:r>
          </a:p>
          <a:p>
            <a:pPr lvl="1"/>
            <a:r>
              <a:rPr lang="en-US" sz="2000" dirty="0" smtClean="0"/>
              <a:t>Change to current system – first in state to implement</a:t>
            </a:r>
          </a:p>
          <a:p>
            <a:pPr lvl="1"/>
            <a:r>
              <a:rPr lang="en-US" sz="2000" dirty="0" smtClean="0"/>
              <a:t>Unless unscheduled time is limited, can create managerial difficulty based on uncertainty </a:t>
            </a:r>
          </a:p>
          <a:p>
            <a:pPr lvl="2"/>
            <a:r>
              <a:rPr lang="en-US" sz="1600" dirty="0" smtClean="0"/>
              <a:t>limiting unscheduled time is recommended for this reason</a:t>
            </a:r>
          </a:p>
          <a:p>
            <a:pPr lvl="1"/>
            <a:r>
              <a:rPr lang="en-US" sz="2000" dirty="0" smtClean="0"/>
              <a:t>May lead to initial increase in time off taken, as employees with carryover approach annual accrual limit</a:t>
            </a:r>
          </a:p>
          <a:p>
            <a:pPr lvl="1"/>
            <a:r>
              <a:rPr lang="en-US" sz="2000" dirty="0" smtClean="0"/>
              <a:t>Lower benefit than neighboring municipalities may lead to competitive disadvantage for labor</a:t>
            </a:r>
          </a:p>
          <a:p>
            <a:pPr lvl="2"/>
            <a:r>
              <a:rPr lang="en-US" sz="1600" dirty="0" smtClean="0"/>
              <a:t>Only impacts when two municipalities directly competing for labor – amount is not likely to be reason to switch employers, since service time </a:t>
            </a:r>
            <a:r>
              <a:rPr lang="en-US" sz="1600" smtClean="0"/>
              <a:t>already built up.</a:t>
            </a:r>
            <a:endParaRPr lang="en-US" sz="1600" dirty="0" smtClean="0"/>
          </a:p>
          <a:p>
            <a:pPr lvl="1"/>
            <a:r>
              <a:rPr lang="en-US" sz="2000" dirty="0" smtClean="0"/>
              <a:t>Disability paid at 75% may net slightly lower take home pay for certain low paid Township employees for period of disability</a:t>
            </a:r>
          </a:p>
          <a:p>
            <a:pPr lvl="2"/>
            <a:r>
              <a:rPr lang="en-US" sz="1600" dirty="0" smtClean="0"/>
              <a:t>However, period of time at 100% should make up for difference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FF979-1EA6-4C24-93D8-C6A1E7B7484E}" type="datetime1">
              <a:rPr lang="en-US" smtClean="0"/>
              <a:pPr/>
              <a:t>7/26/2012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Rationale for future consideration of PTO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Consistent with goals of Consolidation Commission:</a:t>
            </a:r>
          </a:p>
          <a:p>
            <a:pPr lvl="1"/>
            <a:r>
              <a:rPr lang="en-US" sz="2400" dirty="0" smtClean="0"/>
              <a:t>Cost control and savings</a:t>
            </a:r>
          </a:p>
          <a:p>
            <a:pPr lvl="1"/>
            <a:r>
              <a:rPr lang="en-US" sz="2400" dirty="0" smtClean="0"/>
              <a:t>Enhanced services</a:t>
            </a:r>
          </a:p>
          <a:p>
            <a:pPr lvl="1"/>
            <a:r>
              <a:rPr lang="en-US" sz="2400" dirty="0" smtClean="0"/>
              <a:t>More effective government</a:t>
            </a:r>
          </a:p>
          <a:p>
            <a:r>
              <a:rPr lang="en-US" sz="2800" dirty="0" smtClean="0"/>
              <a:t>Indirect Savings :</a:t>
            </a:r>
          </a:p>
          <a:p>
            <a:pPr lvl="1"/>
            <a:r>
              <a:rPr lang="en-US" sz="2400" dirty="0" smtClean="0"/>
              <a:t>Reduced overtime to replace employees taking time off</a:t>
            </a:r>
          </a:p>
          <a:p>
            <a:pPr lvl="1"/>
            <a:r>
              <a:rPr lang="en-US" sz="2400" dirty="0" smtClean="0"/>
              <a:t>Reduced per-diem coverage to replace employees taking time off (dispatch)</a:t>
            </a:r>
          </a:p>
          <a:p>
            <a:pPr lvl="1"/>
            <a:r>
              <a:rPr lang="en-US" sz="2400" dirty="0" smtClean="0"/>
              <a:t>More work accomplished by employees that have reduced number of days off – </a:t>
            </a:r>
          </a:p>
          <a:p>
            <a:pPr lvl="2"/>
            <a:r>
              <a:rPr lang="en-US" sz="2000" dirty="0"/>
              <a:t>B</a:t>
            </a:r>
            <a:r>
              <a:rPr lang="en-US" sz="2000" dirty="0" smtClean="0"/>
              <a:t>illable in departments in which residents pay for service</a:t>
            </a:r>
          </a:p>
          <a:p>
            <a:pPr lvl="2"/>
            <a:r>
              <a:rPr lang="en-US" sz="2000" dirty="0" smtClean="0"/>
              <a:t>Less use of outside resources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C65BD-365C-4952-AF7E-AA90E94DCFAD}" type="datetime1">
              <a:rPr lang="en-US" smtClean="0"/>
              <a:pPr/>
              <a:t>7/26/2012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Completed all recommendations/reviews:</a:t>
            </a:r>
          </a:p>
          <a:p>
            <a:r>
              <a:rPr lang="en-US" dirty="0" smtClean="0"/>
              <a:t>Separation agreements</a:t>
            </a:r>
          </a:p>
          <a:p>
            <a:r>
              <a:rPr lang="en-US" dirty="0" smtClean="0"/>
              <a:t>Organizational structure</a:t>
            </a:r>
          </a:p>
          <a:p>
            <a:r>
              <a:rPr lang="en-US" dirty="0"/>
              <a:t>Personnel </a:t>
            </a:r>
            <a:r>
              <a:rPr lang="en-US" dirty="0" smtClean="0"/>
              <a:t>selection process</a:t>
            </a:r>
            <a:endParaRPr lang="en-US" dirty="0"/>
          </a:p>
          <a:p>
            <a:r>
              <a:rPr lang="en-US" dirty="0" smtClean="0"/>
              <a:t>Reconciliation </a:t>
            </a:r>
            <a:r>
              <a:rPr lang="en-US" dirty="0"/>
              <a:t>of employee </a:t>
            </a:r>
            <a:r>
              <a:rPr lang="en-US" dirty="0" smtClean="0"/>
              <a:t>benefits (manual to be revised)</a:t>
            </a:r>
          </a:p>
          <a:p>
            <a:r>
              <a:rPr lang="en-US" dirty="0" smtClean="0"/>
              <a:t>Cross-pollination</a:t>
            </a:r>
          </a:p>
          <a:p>
            <a:r>
              <a:rPr lang="en-US" dirty="0" smtClean="0"/>
              <a:t>Guidelines for reconciling salary discrepancies</a:t>
            </a:r>
          </a:p>
          <a:p>
            <a:pPr marL="0" indent="0">
              <a:buNone/>
            </a:pPr>
            <a:r>
              <a:rPr lang="en-US" dirty="0" smtClean="0"/>
              <a:t>Ongoing:</a:t>
            </a:r>
          </a:p>
          <a:p>
            <a:r>
              <a:rPr lang="en-US" dirty="0" smtClean="0"/>
              <a:t>Merging of union contracts (responsibility of PERC</a:t>
            </a:r>
            <a:r>
              <a:rPr lang="en-US" dirty="0" smtClean="0"/>
              <a:t>)</a:t>
            </a:r>
          </a:p>
          <a:p>
            <a:r>
              <a:rPr lang="en-US" dirty="0" smtClean="0"/>
              <a:t>Drafting of benefits manual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F6901-13F8-4B82-BE0B-A92F2EB79DE9}" type="datetime1">
              <a:rPr lang="en-US" smtClean="0"/>
              <a:pPr/>
              <a:t>7/26/2012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7D78-9086-4005-A01C-F127C7F850EE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49875" y="1295400"/>
            <a:ext cx="21310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Medical Benefits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163453"/>
              </p:ext>
            </p:extLst>
          </p:nvPr>
        </p:nvGraphicFramePr>
        <p:xfrm>
          <a:off x="399317" y="1981200"/>
          <a:ext cx="8229600" cy="3470148"/>
        </p:xfrm>
        <a:graphic>
          <a:graphicData uri="http://schemas.openxmlformats.org/drawingml/2006/table">
            <a:tbl>
              <a:tblPr firstRow="1" firstCol="1" bandRow="1"/>
              <a:tblGrid>
                <a:gridCol w="2057400"/>
                <a:gridCol w="2057400"/>
                <a:gridCol w="2057400"/>
                <a:gridCol w="2057400"/>
              </a:tblGrid>
              <a:tr h="3102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Township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Borough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Recommendation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964">
                <a:tc>
                  <a:txBody>
                    <a:bodyPr/>
                    <a:lstStyle/>
                    <a:p>
                      <a:pPr marL="5715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Privately placed – 4 choices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010" marR="0" indent="-8001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State Plan – 14 choices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Move to state plan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State Plan approx. 20% less expensive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Overall savings for active employees is $300K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Benefits are largely comparable with potential small impact on network coverage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93148" y="250932"/>
            <a:ext cx="53994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/>
              <a:t>Recommendations of Benefits Provisions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816355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personnel matters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5498-0FE6-4327-BC7A-908E820D926E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Salary harmonization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2800" dirty="0" smtClean="0"/>
              <a:t>Administrators reviewing all salary 	discrepancies, recommend to governing 	bodies 	guidelines (10% or more?)</a:t>
            </a:r>
          </a:p>
          <a:p>
            <a:r>
              <a:rPr lang="en-US" dirty="0" smtClean="0"/>
              <a:t>Job descriptions</a:t>
            </a:r>
          </a:p>
          <a:p>
            <a:pPr marL="857250" lvl="2" indent="0">
              <a:buNone/>
            </a:pPr>
            <a:r>
              <a:rPr lang="en-US" sz="2800" dirty="0" smtClean="0"/>
              <a:t>Administrators and department heads reviewing and revising all job descriptions</a:t>
            </a:r>
          </a:p>
          <a:p>
            <a:r>
              <a:rPr lang="en-US" dirty="0" smtClean="0"/>
              <a:t>Classification system</a:t>
            </a:r>
          </a:p>
          <a:p>
            <a:pPr marL="457200" lvl="1" indent="0">
              <a:buNone/>
            </a:pPr>
            <a:r>
              <a:rPr lang="en-US" dirty="0" smtClean="0"/>
              <a:t>	Administrators will recommend a single job 	classification system to governing bodies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1822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Thea</a:t>
            </a:r>
            <a:r>
              <a:rPr lang="en-US" dirty="0" smtClean="0"/>
              <a:t> </a:t>
            </a:r>
            <a:r>
              <a:rPr lang="en-US" dirty="0" err="1" smtClean="0"/>
              <a:t>Berkhout</a:t>
            </a:r>
            <a:r>
              <a:rPr lang="en-US" dirty="0" smtClean="0"/>
              <a:t>		Jim Levine</a:t>
            </a:r>
          </a:p>
          <a:p>
            <a:r>
              <a:rPr lang="en-US" dirty="0" smtClean="0"/>
              <a:t>Jo Butler				Gary </a:t>
            </a:r>
            <a:r>
              <a:rPr lang="en-US" dirty="0" err="1" smtClean="0"/>
              <a:t>Patteson</a:t>
            </a:r>
            <a:endParaRPr lang="en-US" dirty="0" smtClean="0"/>
          </a:p>
          <a:p>
            <a:r>
              <a:rPr lang="en-US" dirty="0" smtClean="0"/>
              <a:t>Jill </a:t>
            </a:r>
            <a:r>
              <a:rPr lang="en-US" dirty="0" err="1" smtClean="0"/>
              <a:t>Jachera</a:t>
            </a:r>
            <a:r>
              <a:rPr lang="en-US" dirty="0" smtClean="0"/>
              <a:t>			Shirley Meeker</a:t>
            </a:r>
          </a:p>
          <a:p>
            <a:r>
              <a:rPr lang="en-US" dirty="0" smtClean="0"/>
              <a:t>Bruce </a:t>
            </a:r>
            <a:r>
              <a:rPr lang="en-US" dirty="0" err="1" smtClean="0"/>
              <a:t>Topolosky</a:t>
            </a:r>
            <a:r>
              <a:rPr lang="en-US" dirty="0" smtClean="0"/>
              <a:t>		Sue Nemeth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B5498-0FE6-4327-BC7A-908E820D926E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743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7D78-9086-4005-A01C-F127C7F850EE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7251" y="573110"/>
            <a:ext cx="9222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Pension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034641"/>
              </p:ext>
            </p:extLst>
          </p:nvPr>
        </p:nvGraphicFramePr>
        <p:xfrm>
          <a:off x="533400" y="1219200"/>
          <a:ext cx="8229600" cy="3470148"/>
        </p:xfrm>
        <a:graphic>
          <a:graphicData uri="http://schemas.openxmlformats.org/drawingml/2006/table">
            <a:tbl>
              <a:tblPr firstRow="1" firstCol="1" bandRow="1"/>
              <a:tblGrid>
                <a:gridCol w="2057400"/>
                <a:gridCol w="2057400"/>
                <a:gridCol w="2057400"/>
                <a:gridCol w="2057400"/>
              </a:tblGrid>
              <a:tr h="3102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Township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Borough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Recommendation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964">
                <a:tc>
                  <a:txBody>
                    <a:bodyPr/>
                    <a:lstStyle/>
                    <a:p>
                      <a:pPr marL="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PERS – Public Employees Retirement System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PFRS – Police and Firemen’s Retirement System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010" marR="0" indent="-8001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PERS – Public Employees Retirement System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0010" marR="0" indent="-8001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PFRS – Police and Firemen’s Retirement System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 change recommended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Coverage is the same in both municipalities.  Administered by State.  Current pension accounts combined and service credit combined.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347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7D78-9086-4005-A01C-F127C7F850EE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457200"/>
            <a:ext cx="1657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Retiree Medical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006855"/>
              </p:ext>
            </p:extLst>
          </p:nvPr>
        </p:nvGraphicFramePr>
        <p:xfrm>
          <a:off x="457200" y="1143000"/>
          <a:ext cx="8229600" cy="4732020"/>
        </p:xfrm>
        <a:graphic>
          <a:graphicData uri="http://schemas.openxmlformats.org/drawingml/2006/table">
            <a:tbl>
              <a:tblPr firstRow="1" firstCol="1" bandRow="1"/>
              <a:tblGrid>
                <a:gridCol w="2057400"/>
                <a:gridCol w="2057400"/>
                <a:gridCol w="2057400"/>
                <a:gridCol w="2057400"/>
              </a:tblGrid>
              <a:tr h="3102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Township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Borough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Recommendation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3853">
                <a:tc>
                  <a:txBody>
                    <a:bodyPr/>
                    <a:lstStyle/>
                    <a:p>
                      <a:pPr marL="5715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 years of pension service required, regardless of 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715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Benefit is reimbursement up to set dollar amounts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010" marR="0" indent="-8001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 years of pension service required, regardless of age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0010" marR="0" indent="-8001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Benefit is continuation in State medical plan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Current retirees remain in current program.  Future retirees in state plan, with new municipality considering reimbursement when PPACA Health Care Exchanges are established (due 1/1/14)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Private insurance industry is currently uncertain, which may leave retirees in difficult position finding coverage.  With establishment of exchanges, substantial savings can be realized and retirees will have guaranteed coverage.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2310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7D78-9086-4005-A01C-F127C7F850EE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457200"/>
            <a:ext cx="20660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Overtime Provisions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7873953"/>
              </p:ext>
            </p:extLst>
          </p:nvPr>
        </p:nvGraphicFramePr>
        <p:xfrm>
          <a:off x="457200" y="990600"/>
          <a:ext cx="8229600" cy="3785616"/>
        </p:xfrm>
        <a:graphic>
          <a:graphicData uri="http://schemas.openxmlformats.org/drawingml/2006/table">
            <a:tbl>
              <a:tblPr firstRow="1" firstCol="1" bandRow="1"/>
              <a:tblGrid>
                <a:gridCol w="2057400"/>
                <a:gridCol w="2057400"/>
                <a:gridCol w="2057400"/>
                <a:gridCol w="2057400"/>
              </a:tblGrid>
              <a:tr h="3102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Township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Borough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Recommendation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13260">
                <a:tc>
                  <a:txBody>
                    <a:bodyPr/>
                    <a:lstStyle/>
                    <a:p>
                      <a:pPr marL="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1.5X over 40hours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Straight time 35 – 40 hours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Absence not counted as time worked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Holiday pay – 2X plus holiday pay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010" marR="0" indent="-8001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1.5X over 40hours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0010" marR="0" indent="-8001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Straight time 35 – 40 hours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0010" marR="0" indent="-8001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Absence counted as time worked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0010" marR="0" indent="-8001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Holiday pay – 1.5X plus holiday pay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1.5X over 40hours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Straight time 35 – 40 hours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Absence not counted as time worked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Holiday pay – 1.5X plus holiday pay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6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7D78-9086-4005-A01C-F127C7F850EE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533400"/>
            <a:ext cx="20714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Compensatory Time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560125"/>
              </p:ext>
            </p:extLst>
          </p:nvPr>
        </p:nvGraphicFramePr>
        <p:xfrm>
          <a:off x="457200" y="1066800"/>
          <a:ext cx="8229600" cy="3154680"/>
        </p:xfrm>
        <a:graphic>
          <a:graphicData uri="http://schemas.openxmlformats.org/drawingml/2006/table">
            <a:tbl>
              <a:tblPr firstRow="1" firstCol="1" bandRow="1"/>
              <a:tblGrid>
                <a:gridCol w="2057400"/>
                <a:gridCol w="2057400"/>
                <a:gridCol w="2057400"/>
                <a:gridCol w="2057400"/>
              </a:tblGrid>
              <a:tr h="3102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Township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Borough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Recommendation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2667">
                <a:tc>
                  <a:txBody>
                    <a:bodyPr/>
                    <a:lstStyle/>
                    <a:p>
                      <a:pPr marL="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With Manager Approval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Tracked, but not fully used up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010" marR="0" indent="-8001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With Manager Approval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0010" marR="0" indent="-8001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Tracked, but not fully used up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Eliminate policy, but maintain practice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Eliminate tracking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Occasional non-accruing and not hour for hour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More respectful way of managing time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282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7D78-9086-4005-A01C-F127C7F850EE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685800"/>
            <a:ext cx="10856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Longevity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851931"/>
              </p:ext>
            </p:extLst>
          </p:nvPr>
        </p:nvGraphicFramePr>
        <p:xfrm>
          <a:off x="609600" y="1295400"/>
          <a:ext cx="8229600" cy="2523744"/>
        </p:xfrm>
        <a:graphic>
          <a:graphicData uri="http://schemas.openxmlformats.org/drawingml/2006/table">
            <a:tbl>
              <a:tblPr firstRow="1" firstCol="1" bandRow="1"/>
              <a:tblGrid>
                <a:gridCol w="2057400"/>
                <a:gridCol w="2057400"/>
                <a:gridCol w="2057400"/>
                <a:gridCol w="2057400"/>
              </a:tblGrid>
              <a:tr h="3102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Township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Borough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Recommendation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72075">
                <a:tc>
                  <a:txBody>
                    <a:bodyPr/>
                    <a:lstStyle/>
                    <a:p>
                      <a:pPr marL="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If hired after 2003, percentage of salary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If hired before 2003, percentage of salary or $ amount, whichever is higher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010" marR="0" indent="-8001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n/a if hired after 1/1/2000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0010" marR="0" indent="-8001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If hired before 2000, $ amount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Eliminate longevity pay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Roll amount that would have been in place on 12/31/2013 into base pay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Amount rolled in will increase with future adjustments to salary, but will not increase based on longevity schedule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411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7D78-9086-4005-A01C-F127C7F850EE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533400"/>
            <a:ext cx="1438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Bereavement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5046020"/>
              </p:ext>
            </p:extLst>
          </p:nvPr>
        </p:nvGraphicFramePr>
        <p:xfrm>
          <a:off x="627845" y="1219200"/>
          <a:ext cx="8229600" cy="3785616"/>
        </p:xfrm>
        <a:graphic>
          <a:graphicData uri="http://schemas.openxmlformats.org/drawingml/2006/table">
            <a:tbl>
              <a:tblPr firstRow="1" firstCol="1" bandRow="1"/>
              <a:tblGrid>
                <a:gridCol w="2057400"/>
                <a:gridCol w="2057400"/>
                <a:gridCol w="2057400"/>
                <a:gridCol w="2057400"/>
              </a:tblGrid>
              <a:tr h="3102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Township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Borough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Recommendation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964">
                <a:tc>
                  <a:txBody>
                    <a:bodyPr/>
                    <a:lstStyle/>
                    <a:p>
                      <a:pPr marL="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5 days off for listed family members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Two day extension may be granted for travel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80010" marR="0" indent="-8001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5 days off for certain family members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0010" marR="0" indent="-8001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 days off for certain other family members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80010" marR="0" indent="-8001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May take one of those days at future date (w/in 3 mos) for bereavement related business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Utilize Township policy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667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07D78-9086-4005-A01C-F127C7F850EE}" type="datetime1">
              <a:rPr lang="en-US" smtClean="0"/>
              <a:pPr/>
              <a:t>7/26/2012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89E3-5663-4C1C-A985-CFEE9DD2A611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766224"/>
            <a:ext cx="15847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Terminal Leave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7056700"/>
              </p:ext>
            </p:extLst>
          </p:nvPr>
        </p:nvGraphicFramePr>
        <p:xfrm>
          <a:off x="457200" y="1371600"/>
          <a:ext cx="8229600" cy="3470148"/>
        </p:xfrm>
        <a:graphic>
          <a:graphicData uri="http://schemas.openxmlformats.org/drawingml/2006/table">
            <a:tbl>
              <a:tblPr firstRow="1" firstCol="1" bandRow="1"/>
              <a:tblGrid>
                <a:gridCol w="2057400"/>
                <a:gridCol w="2057400"/>
                <a:gridCol w="2057400"/>
                <a:gridCol w="2057400"/>
              </a:tblGrid>
              <a:tr h="31029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Township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Borough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Recommendation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Comment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2964">
                <a:tc>
                  <a:txBody>
                    <a:bodyPr/>
                    <a:lstStyle/>
                    <a:p>
                      <a:pPr marL="5715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 years of local service required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57150" marR="0" indent="-5715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 days per year of service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" marR="0" indent="-8001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25 years of local service required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22860" marR="0" indent="-8001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 day per year of service, capped at 30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Eliminate after 1/1/2015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Until 1/1/2015, utilize Boro policy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2 months notice required (for smooth transition)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287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456" marR="6745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795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1681</Words>
  <Application>Microsoft Office PowerPoint</Application>
  <PresentationFormat>On-screen Show (4:3)</PresentationFormat>
  <Paragraphs>371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Transition Task Force Personnel Recommendations to Joint Governing Bodies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Medical Benefits</vt:lpstr>
      <vt:lpstr>Medical Benefits</vt:lpstr>
      <vt:lpstr>Time Off Benefits</vt:lpstr>
      <vt:lpstr>PowerPoint Presentation</vt:lpstr>
      <vt:lpstr>PTO pluses and minuses</vt:lpstr>
      <vt:lpstr>PTO pluses and minuses</vt:lpstr>
      <vt:lpstr>Rationale for future consideration of PTO</vt:lpstr>
      <vt:lpstr>Personnel Subcommittee</vt:lpstr>
      <vt:lpstr>Other personnel matters</vt:lpstr>
      <vt:lpstr>Personnel Subcommittee</vt:lpstr>
    </vt:vector>
  </TitlesOfParts>
  <Company>Church &amp; Dwight Co.,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Off Benefits</dc:title>
  <dc:creator>Church &amp; Dwight Co., Inc.</dc:creator>
  <cp:lastModifiedBy>thea berkhout</cp:lastModifiedBy>
  <cp:revision>21</cp:revision>
  <dcterms:created xsi:type="dcterms:W3CDTF">2012-07-02T14:23:45Z</dcterms:created>
  <dcterms:modified xsi:type="dcterms:W3CDTF">2012-07-26T18:18:20Z</dcterms:modified>
</cp:coreProperties>
</file>