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8" r:id="rId4"/>
    <p:sldId id="259" r:id="rId5"/>
    <p:sldId id="264" r:id="rId6"/>
    <p:sldId id="265" r:id="rId7"/>
    <p:sldId id="266" r:id="rId8"/>
    <p:sldId id="269" r:id="rId9"/>
    <p:sldId id="270" r:id="rId10"/>
    <p:sldId id="261" r:id="rId11"/>
    <p:sldId id="262" r:id="rId12"/>
    <p:sldId id="263" r:id="rId13"/>
    <p:sldId id="26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Comparison of </a:t>
            </a:r>
            <a:r>
              <a:rPr lang="en-US" dirty="0" err="1"/>
              <a:t>Boro</a:t>
            </a:r>
            <a:r>
              <a:rPr lang="en-US" dirty="0"/>
              <a:t>,</a:t>
            </a:r>
            <a:r>
              <a:rPr lang="en-US" baseline="0" dirty="0"/>
              <a:t> Township, and PTO Proposal Time Off Paid</a:t>
            </a:r>
          </a:p>
          <a:p>
            <a:pPr>
              <a:defRPr/>
            </a:pPr>
            <a:r>
              <a:rPr lang="en-US" baseline="0" dirty="0"/>
              <a:t>Includes Vacation, </a:t>
            </a:r>
            <a:r>
              <a:rPr lang="en-US" baseline="0" dirty="0" smtClean="0"/>
              <a:t>Personal </a:t>
            </a:r>
            <a:r>
              <a:rPr lang="en-US" baseline="0" dirty="0"/>
              <a:t>Days, Sick Days </a:t>
            </a:r>
            <a:r>
              <a:rPr lang="en-US" baseline="0" dirty="0" smtClean="0"/>
              <a:t>Used</a:t>
            </a:r>
          </a:p>
          <a:p>
            <a:pPr>
              <a:defRPr/>
            </a:pPr>
            <a:r>
              <a:rPr lang="en-US" baseline="0" dirty="0" smtClean="0"/>
              <a:t>(Assumes 3 sick days used per year) </a:t>
            </a:r>
            <a:endParaRPr lang="en-US" dirty="0"/>
          </a:p>
        </c:rich>
      </c:tx>
      <c:layout>
        <c:manualLayout>
          <c:xMode val="edge"/>
          <c:yMode val="edge"/>
          <c:x val="0.1298856722735314"/>
          <c:y val="2.65780684545707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944698205108633"/>
          <c:y val="0.22493591354524059"/>
          <c:w val="0.63614382273012726"/>
          <c:h val="0.65495554991109983"/>
        </c:manualLayout>
      </c:layout>
      <c:lineChart>
        <c:grouping val="standard"/>
        <c:varyColors val="0"/>
        <c:ser>
          <c:idx val="0"/>
          <c:order val="0"/>
          <c:tx>
            <c:strRef>
              <c:f>'Using 3 sick days no holidays'!$G$3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'Using 3 sick days no holidays'!$G$4:$G$33</c:f>
              <c:numCache>
                <c:formatCode>General</c:formatCode>
                <c:ptCount val="30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26</c:v>
                </c:pt>
                <c:pt idx="8">
                  <c:v>26</c:v>
                </c:pt>
                <c:pt idx="9">
                  <c:v>26</c:v>
                </c:pt>
                <c:pt idx="10">
                  <c:v>26</c:v>
                </c:pt>
                <c:pt idx="11">
                  <c:v>26</c:v>
                </c:pt>
                <c:pt idx="12">
                  <c:v>26</c:v>
                </c:pt>
                <c:pt idx="13">
                  <c:v>26</c:v>
                </c:pt>
                <c:pt idx="14">
                  <c:v>31</c:v>
                </c:pt>
                <c:pt idx="15">
                  <c:v>31</c:v>
                </c:pt>
                <c:pt idx="16">
                  <c:v>31</c:v>
                </c:pt>
                <c:pt idx="17">
                  <c:v>31</c:v>
                </c:pt>
                <c:pt idx="18">
                  <c:v>31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36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'Using 3 sick days no holidays'!$H$3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'Using 3 sick days no holidays'!$H$4:$H$33</c:f>
              <c:numCache>
                <c:formatCode>General</c:formatCode>
                <c:ptCount val="30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21</c:v>
                </c:pt>
                <c:pt idx="9">
                  <c:v>21</c:v>
                </c:pt>
                <c:pt idx="10">
                  <c:v>27</c:v>
                </c:pt>
                <c:pt idx="11">
                  <c:v>27</c:v>
                </c:pt>
                <c:pt idx="12">
                  <c:v>27</c:v>
                </c:pt>
                <c:pt idx="13">
                  <c:v>27</c:v>
                </c:pt>
                <c:pt idx="14">
                  <c:v>27</c:v>
                </c:pt>
                <c:pt idx="15">
                  <c:v>27</c:v>
                </c:pt>
                <c:pt idx="16">
                  <c:v>27</c:v>
                </c:pt>
                <c:pt idx="17">
                  <c:v>27</c:v>
                </c:pt>
                <c:pt idx="18">
                  <c:v>27</c:v>
                </c:pt>
                <c:pt idx="19">
                  <c:v>27</c:v>
                </c:pt>
                <c:pt idx="20">
                  <c:v>34</c:v>
                </c:pt>
                <c:pt idx="21">
                  <c:v>34</c:v>
                </c:pt>
                <c:pt idx="22">
                  <c:v>34</c:v>
                </c:pt>
                <c:pt idx="23">
                  <c:v>34</c:v>
                </c:pt>
                <c:pt idx="24">
                  <c:v>34</c:v>
                </c:pt>
                <c:pt idx="25">
                  <c:v>34</c:v>
                </c:pt>
                <c:pt idx="26">
                  <c:v>34</c:v>
                </c:pt>
                <c:pt idx="27">
                  <c:v>34</c:v>
                </c:pt>
                <c:pt idx="28">
                  <c:v>34</c:v>
                </c:pt>
                <c:pt idx="29">
                  <c:v>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'Using 3 sick days no holidays'!$Q$3</c:f>
              <c:strCache>
                <c:ptCount val="1"/>
                <c:pt idx="0">
                  <c:v>Local Average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'Using 3 sick days no holidays'!$Q$4:$Q$33</c:f>
              <c:numCache>
                <c:formatCode>General</c:formatCode>
                <c:ptCount val="30"/>
                <c:pt idx="0">
                  <c:v>17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23</c:v>
                </c:pt>
                <c:pt idx="6">
                  <c:v>23</c:v>
                </c:pt>
                <c:pt idx="7">
                  <c:v>23</c:v>
                </c:pt>
                <c:pt idx="8">
                  <c:v>23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26</c:v>
                </c:pt>
                <c:pt idx="15">
                  <c:v>28</c:v>
                </c:pt>
                <c:pt idx="16">
                  <c:v>28</c:v>
                </c:pt>
                <c:pt idx="17">
                  <c:v>28</c:v>
                </c:pt>
                <c:pt idx="18">
                  <c:v>29</c:v>
                </c:pt>
                <c:pt idx="19">
                  <c:v>29</c:v>
                </c:pt>
                <c:pt idx="20">
                  <c:v>29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'Using 3 sick days no holidays'!$I$3</c:f>
              <c:strCache>
                <c:ptCount val="1"/>
                <c:pt idx="0">
                  <c:v>PTO Proposal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'Using 3 sick days no holidays'!$I$4:$I$33</c:f>
              <c:numCache>
                <c:formatCode>General</c:formatCode>
                <c:ptCount val="30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23</c:v>
                </c:pt>
                <c:pt idx="6">
                  <c:v>23</c:v>
                </c:pt>
                <c:pt idx="7">
                  <c:v>23</c:v>
                </c:pt>
                <c:pt idx="8">
                  <c:v>23</c:v>
                </c:pt>
                <c:pt idx="9">
                  <c:v>23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28</c:v>
                </c:pt>
                <c:pt idx="16">
                  <c:v>28</c:v>
                </c:pt>
                <c:pt idx="17">
                  <c:v>28</c:v>
                </c:pt>
                <c:pt idx="18">
                  <c:v>28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569856"/>
        <c:axId val="78571776"/>
      </c:lineChart>
      <c:catAx>
        <c:axId val="78569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8571776"/>
        <c:crosses val="autoZero"/>
        <c:auto val="1"/>
        <c:lblAlgn val="ctr"/>
        <c:lblOffset val="100"/>
        <c:noMultiLvlLbl val="0"/>
      </c:catAx>
      <c:valAx>
        <c:axId val="78571776"/>
        <c:scaling>
          <c:orientation val="minMax"/>
          <c:max val="40"/>
          <c:min val="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56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3460438486"/>
          <c:y val="0.37249197818435886"/>
          <c:w val="0.11283182881979237"/>
          <c:h val="0.275746062849193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9F84-11B7-4572-A1FF-13AC6591309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DFDA-755E-4A5E-8E97-60E42614D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Paid Time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How, and How Many?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Disability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Current situation</a:t>
            </a:r>
          </a:p>
          <a:p>
            <a:pPr lvl="1"/>
            <a:r>
              <a:rPr lang="en-US" sz="1600" dirty="0" smtClean="0"/>
              <a:t>Sick days above those taken banked to be used for STD supplement</a:t>
            </a:r>
          </a:p>
          <a:p>
            <a:pPr lvl="1">
              <a:spcAft>
                <a:spcPts val="1200"/>
              </a:spcAft>
            </a:pPr>
            <a:r>
              <a:rPr lang="en-US" sz="1600" dirty="0" err="1" smtClean="0"/>
              <a:t>Boro</a:t>
            </a:r>
            <a:r>
              <a:rPr lang="en-US" sz="1600" dirty="0" smtClean="0"/>
              <a:t> and Township policies differ and are not generous (unless supplemented by banked time)</a:t>
            </a:r>
          </a:p>
          <a:p>
            <a:r>
              <a:rPr lang="en-US" sz="2000" dirty="0" smtClean="0"/>
              <a:t>Proposed solution – enhance disability benefit</a:t>
            </a:r>
          </a:p>
          <a:p>
            <a:pPr lvl="1"/>
            <a:r>
              <a:rPr lang="en-US" sz="1600" dirty="0" smtClean="0"/>
              <a:t>STD begins after 5 days of sickness (5 days counted against PTO)</a:t>
            </a:r>
          </a:p>
          <a:p>
            <a:pPr lvl="1"/>
            <a:r>
              <a:rPr lang="en-US" sz="1600" dirty="0" smtClean="0"/>
              <a:t>STD paid at 100% for number of weeks equal to 50% of years of service</a:t>
            </a:r>
          </a:p>
          <a:p>
            <a:pPr lvl="1"/>
            <a:r>
              <a:rPr lang="en-US" sz="1600" dirty="0" smtClean="0"/>
              <a:t>Balance to 26 weeks paid at 75%</a:t>
            </a:r>
          </a:p>
          <a:p>
            <a:pPr lvl="2"/>
            <a:r>
              <a:rPr lang="en-US" sz="1200" dirty="0" smtClean="0"/>
              <a:t>e.g.  A 10 year employee would have 5 weeks paid at 100%, 21 weeks paid at 75%</a:t>
            </a:r>
          </a:p>
          <a:p>
            <a:pPr lvl="1"/>
            <a:r>
              <a:rPr lang="en-US" sz="1600" dirty="0" smtClean="0"/>
              <a:t>Provides higher level of protection when needed most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Short Term Disability – </a:t>
            </a:r>
            <a:br>
              <a:rPr lang="en-US" sz="3600" dirty="0" smtClean="0"/>
            </a:br>
            <a:r>
              <a:rPr lang="en-US" sz="3600" dirty="0" smtClean="0"/>
              <a:t>Grandfathering of Banked Time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Current banked time for employees converted to dollar amount on 1/1/2013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Employees can use $ bank to supplement STD when payment drops to 75%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e.g. Employee making $1000 per week.  When on STD and being paid 75%, $250 from sick time bank would be used each week to bring salary to 100%</a:t>
            </a:r>
          </a:p>
          <a:p>
            <a:r>
              <a:rPr lang="en-US" sz="2000" dirty="0" smtClean="0"/>
              <a:t>Determine whether to allow current </a:t>
            </a:r>
            <a:r>
              <a:rPr lang="en-US" sz="2000" dirty="0" err="1" smtClean="0"/>
              <a:t>Boro</a:t>
            </a:r>
            <a:r>
              <a:rPr lang="en-US" sz="2000" dirty="0" smtClean="0"/>
              <a:t> employees to be paid out remaining bank based on current policy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Holidays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Potential to reduce number of holidays while keeping overall time off benefit constant</a:t>
            </a:r>
          </a:p>
          <a:p>
            <a:pPr lvl="1"/>
            <a:r>
              <a:rPr lang="en-US" sz="1600" dirty="0" smtClean="0"/>
              <a:t>e.g. if holidays reduced by one day, PTO accrual calculation increased by one day year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Would increase days “open for business”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Consider elimination of certain holidays (New Year’s Eve/Veterans’ and Good Friday) and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Retain one floating holiday to be determined based on calendar (e.g. 7/3 if 7/4 is Tuesday).  </a:t>
            </a:r>
          </a:p>
          <a:p>
            <a:pPr lvl="1"/>
            <a:r>
              <a:rPr lang="en-US" sz="1600" dirty="0" smtClean="0"/>
              <a:t>If floating holiday not used, add to that year’s PTO bank by adding one day on 1/1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62E8-6C99-4D46-8517-02404A04CA01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304800" y="533400"/>
          <a:ext cx="8196262" cy="5734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Paid Time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Grandfathering of Current Benefits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Grandfathering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Unused Sick Time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Current banked time for employees converted to dollar amount on 1/1/2013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Employees can use $ bank to supplement STD when payment drops to 75%</a:t>
            </a:r>
          </a:p>
          <a:p>
            <a:pPr lvl="1"/>
            <a:r>
              <a:rPr lang="en-US" sz="1600" dirty="0" smtClean="0"/>
              <a:t>Determine whether to allow current </a:t>
            </a:r>
            <a:r>
              <a:rPr lang="en-US" sz="1600" dirty="0" err="1" smtClean="0"/>
              <a:t>Boro</a:t>
            </a:r>
            <a:r>
              <a:rPr lang="en-US" sz="1600" dirty="0" smtClean="0"/>
              <a:t> employees to be paid out remaining bank based on current policy</a:t>
            </a:r>
          </a:p>
          <a:p>
            <a:r>
              <a:rPr lang="en-US" sz="2000" dirty="0" smtClean="0"/>
              <a:t>Vacation Carryover</a:t>
            </a:r>
          </a:p>
          <a:p>
            <a:pPr lvl="1"/>
            <a:r>
              <a:rPr lang="en-US" sz="1600" dirty="0" smtClean="0"/>
              <a:t>Prime PTO pump by starting 1/1/2012 with carryover vacation, to a maximum of one year’s vacation accrual based on current system and current tenure</a:t>
            </a:r>
          </a:p>
          <a:p>
            <a:pPr lvl="2"/>
            <a:r>
              <a:rPr lang="en-US" sz="1200" dirty="0" smtClean="0"/>
              <a:t>e.g. – </a:t>
            </a:r>
            <a:r>
              <a:rPr lang="en-US" sz="1200" dirty="0" err="1" smtClean="0"/>
              <a:t>Boro</a:t>
            </a:r>
            <a:r>
              <a:rPr lang="en-US" sz="1200" dirty="0" smtClean="0"/>
              <a:t> employee with 23 carryover vacation days and 12 service years would start 1/1/2013 with 21 days in their PTO bank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Off – Current Situation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Separate annual allotments for sick days, personal days, floating holidays and vacation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Vacation increases as service years increase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Each allotment tracked separately, and different provisions for whether or not they are paid out on termination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Paid Time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Time Off Alternative – </a:t>
            </a:r>
            <a:br>
              <a:rPr lang="en-US" dirty="0" smtClean="0"/>
            </a:br>
            <a:r>
              <a:rPr lang="en-US" smtClean="0"/>
              <a:t>Paid Time Off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Incorporate sick, personal, floating and vacation into one PTO bank</a:t>
            </a:r>
          </a:p>
          <a:p>
            <a:r>
              <a:rPr lang="en-US" sz="2000" dirty="0" smtClean="0"/>
              <a:t>Employees accrue set PTO hours per pay period, and then use when available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Sliding scale with higher PTO accrual for longer tenured employees (see next page for example)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Accrual capped at one </a:t>
            </a:r>
            <a:r>
              <a:rPr lang="en-US" sz="1600" smtClean="0"/>
              <a:t>year’s worth of PTO</a:t>
            </a:r>
            <a:endParaRPr lang="en-US" sz="16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Eliminates classification of time off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Eliminates need for carryover provisions – rolling accrual per calendar year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Excludes bereavement, jury duty, military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Paid Time Off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Assume bi-weekly payroll (26 per year)</a:t>
            </a:r>
          </a:p>
          <a:p>
            <a:pPr>
              <a:spcAft>
                <a:spcPts val="1200"/>
              </a:spcAft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362200"/>
          <a:ext cx="6629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Service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Bi-weekly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Accrual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Annual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 – 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19.5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 – 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.90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23.4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 – 15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1.05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27.3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 – 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1.15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29.9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 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Paid Time Off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Hypothetical Utilization – Employee with 2 years service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81200"/>
          <a:ext cx="7391400" cy="3894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3239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Week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Bi-weekly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Accrual Rate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Accrual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Days off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Balance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9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– 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 – 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– 18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19 – 24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– 30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31 – 36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37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– 42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43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– 48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49 – 52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New Year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 – 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 day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Paid Time Off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Hypothetical Utilization – Employee with 25 years service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81200"/>
          <a:ext cx="7391400" cy="3894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3239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Week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Bi-weekly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Accrual Rate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Accrual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Days off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Balance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9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– 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 – 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 – 18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19 – 24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25 – 30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31 – 36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37 – 42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43 – 48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14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49 – 52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New Year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 – 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3.75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10.25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Paid Time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days per year?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Off – Current Situation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Identical numbers of sick leave, personal days and floating holidays.  Township provides higher level of vacation days. 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Boro</a:t>
            </a:r>
            <a:r>
              <a:rPr lang="en-US" sz="2000" dirty="0" smtClean="0"/>
              <a:t> total is slightly above local municipalities, Township higher than </a:t>
            </a:r>
            <a:r>
              <a:rPr lang="en-US" sz="2000" dirty="0" err="1" smtClean="0"/>
              <a:t>Boro</a:t>
            </a:r>
            <a:r>
              <a:rPr lang="en-US" sz="2000" dirty="0" smtClean="0"/>
              <a:t> based on additional vacation</a:t>
            </a:r>
          </a:p>
          <a:p>
            <a:r>
              <a:rPr lang="en-US" sz="2000" dirty="0" smtClean="0"/>
              <a:t>Sick leave of 12 days per year in both municipalities</a:t>
            </a:r>
          </a:p>
          <a:p>
            <a:pPr lvl="1"/>
            <a:r>
              <a:rPr lang="en-US" sz="1600" dirty="0" smtClean="0"/>
              <a:t>Rarely taken in full</a:t>
            </a:r>
          </a:p>
          <a:p>
            <a:pPr lvl="1"/>
            <a:r>
              <a:rPr lang="en-US" sz="1600" dirty="0" smtClean="0"/>
              <a:t>Average utilization is currently 6 days.  For planning purposes, State government utilizes 5 days.  </a:t>
            </a:r>
            <a:r>
              <a:rPr lang="en-US" sz="1600" dirty="0" err="1" smtClean="0"/>
              <a:t>Boro</a:t>
            </a:r>
            <a:r>
              <a:rPr lang="en-US" sz="1600" dirty="0" smtClean="0"/>
              <a:t> police, which have unlimited sick days, average 3 days</a:t>
            </a:r>
          </a:p>
          <a:p>
            <a:pPr lvl="1">
              <a:spcAft>
                <a:spcPts val="1200"/>
              </a:spcAft>
            </a:pPr>
            <a:r>
              <a:rPr lang="en-US" sz="1600" dirty="0" smtClean="0"/>
              <a:t>Unused sick time is banked - primarily for use in the event of disability.  Bank is partially paid out upon termination in </a:t>
            </a:r>
            <a:r>
              <a:rPr lang="en-US" sz="1600" dirty="0" err="1" smtClean="0"/>
              <a:t>Boro</a:t>
            </a:r>
            <a:endParaRPr lang="en-US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1006</Words>
  <Application>Microsoft Office PowerPoint</Application>
  <PresentationFormat>On-screen Show (4:3)</PresentationFormat>
  <Paragraphs>220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Paid Time Off</vt:lpstr>
      <vt:lpstr>Time Off – Current Situation</vt:lpstr>
      <vt:lpstr>Paid Time Off</vt:lpstr>
      <vt:lpstr>Combined Time Off Alternative –  Paid Time Off</vt:lpstr>
      <vt:lpstr>Paid Time Off Example</vt:lpstr>
      <vt:lpstr>Paid Time Off Example</vt:lpstr>
      <vt:lpstr>Paid Time Off Example</vt:lpstr>
      <vt:lpstr>Paid Time Off</vt:lpstr>
      <vt:lpstr>Time Off – Current Situation</vt:lpstr>
      <vt:lpstr>Short Term Disability</vt:lpstr>
      <vt:lpstr>Short Term Disability –  Grandfathering of Banked Time</vt:lpstr>
      <vt:lpstr>Holidays</vt:lpstr>
      <vt:lpstr>PowerPoint Presentation</vt:lpstr>
      <vt:lpstr>Paid Time Off</vt:lpstr>
      <vt:lpstr>Grandfathering</vt:lpstr>
    </vt:vector>
  </TitlesOfParts>
  <Company>Church &amp; Dwight Co.,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Off – Current Situation</dc:title>
  <dc:creator>Church &amp; Dwight Co., Inc.</dc:creator>
  <cp:lastModifiedBy>thea berkhout</cp:lastModifiedBy>
  <cp:revision>11</cp:revision>
  <dcterms:created xsi:type="dcterms:W3CDTF">2012-04-25T20:20:28Z</dcterms:created>
  <dcterms:modified xsi:type="dcterms:W3CDTF">2012-05-14T19:05:59Z</dcterms:modified>
</cp:coreProperties>
</file>