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3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24BF9-1D59-42B2-9124-66867F81CBDE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5DE83-5D49-4C7A-BA44-8F6E29B401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60C1A-00C7-482B-8086-EB5CAABE669E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60C1A-00C7-482B-8086-EB5CAABE669E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69091-1C44-4C64-9C8A-4C8CA95C1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Princeton Garbage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and Food Waste Pickup: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Recommendations of TTF I&amp;O Subcommittee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6781800" cy="129540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Presentation to the Princeton TTF</a:t>
            </a:r>
          </a:p>
          <a:p>
            <a:pPr algn="r">
              <a:spcBef>
                <a:spcPts val="0"/>
              </a:spcBef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October 17, 2012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Garbage/Food Waste Decision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June 2012 – bid parameters recommended by I&amp;O Subcommittee and TTF, and approved by joint governing bodies</a:t>
            </a:r>
          </a:p>
          <a:p>
            <a:r>
              <a:rPr lang="en-US" dirty="0" smtClean="0"/>
              <a:t>July 2012 – sent out to bid</a:t>
            </a:r>
          </a:p>
          <a:p>
            <a:r>
              <a:rPr lang="en-US" dirty="0" smtClean="0"/>
              <a:t>October 2, 2012 – bid packages returned from two vendors:</a:t>
            </a:r>
          </a:p>
          <a:p>
            <a:pPr lvl="1"/>
            <a:r>
              <a:rPr lang="en-US" dirty="0" smtClean="0"/>
              <a:t>Central Jersey Waste</a:t>
            </a:r>
          </a:p>
          <a:p>
            <a:pPr lvl="1"/>
            <a:r>
              <a:rPr lang="en-US" dirty="0" smtClean="0"/>
              <a:t>Waste Management</a:t>
            </a:r>
          </a:p>
          <a:p>
            <a:r>
              <a:rPr lang="en-US" dirty="0" smtClean="0"/>
              <a:t>October 15, 2012 – I&amp;O Subcommittee meets and makes recommendation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Included in Bid Packages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7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2229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Variable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A</a:t>
                      </a:r>
                      <a:endParaRPr lang="en-US" sz="2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Option B</a:t>
                      </a:r>
                      <a:endParaRPr lang="en-US" sz="2800" dirty="0"/>
                    </a:p>
                  </a:txBody>
                  <a:tcPr anchor="b"/>
                </a:tc>
              </a:tr>
              <a:tr h="82229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Type of Pick-Up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Manual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Automated</a:t>
                      </a:r>
                      <a:endParaRPr lang="en-US" sz="2800" dirty="0"/>
                    </a:p>
                  </a:txBody>
                  <a:tcPr anchor="ctr"/>
                </a:tc>
              </a:tr>
              <a:tr h="141930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Zones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All of Princeton picked</a:t>
                      </a:r>
                      <a:r>
                        <a:rPr lang="en-US" sz="2800" baseline="0" dirty="0" smtClean="0"/>
                        <a:t> up on same day of week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Different zones picked up on different days of week</a:t>
                      </a:r>
                      <a:endParaRPr lang="en-US" sz="2800" dirty="0"/>
                    </a:p>
                  </a:txBody>
                  <a:tcPr anchor="ctr"/>
                </a:tc>
              </a:tr>
              <a:tr h="82229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Frequency of bulk pick-up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Once a week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Once a month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and Rationale – Garbage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Recommendation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Rationale</a:t>
                      </a:r>
                      <a:endParaRPr lang="en-US" sz="2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Manual pick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Less expensive and greater flexibility for residents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Different zones picked up on different days of the week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Less expensive (for one bidder) and only option bid on (for other bidder)</a:t>
                      </a:r>
                      <a:endParaRPr lang="en-US" sz="2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Bulk picked up once a week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No cost differential and more convenient for residents</a:t>
                      </a:r>
                      <a:endParaRPr lang="en-US" sz="25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Two year contract – with option to extend up to five years at a pre-negotiated price</a:t>
                      </a:r>
                      <a:endParaRPr lang="en-US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Greater certainty and flexibility for Princeton</a:t>
                      </a:r>
                      <a:endParaRPr lang="en-US" sz="25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Waste Collection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I&amp;O Subcommittee recommends establishing program to be funded by Princeton: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each 1,000 households, net additional cost to Princeton estimated at $88,200 (not factoring in state grants, which may decrease the net cost)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Cost may come down as food waste processing facilities are established in New Jersey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Regardless of which bidder is selected, proposed program is expected to be within 2013 Princeton budget</a:t>
            </a:r>
          </a:p>
          <a:p>
            <a:r>
              <a:rPr lang="en-US" dirty="0" smtClean="0"/>
              <a:t>Cost ultimately dependent on a number of variables.  Examples:</a:t>
            </a:r>
          </a:p>
          <a:p>
            <a:pPr lvl="1"/>
            <a:r>
              <a:rPr lang="en-US" dirty="0" smtClean="0"/>
              <a:t>Garbage tonnage</a:t>
            </a:r>
          </a:p>
          <a:p>
            <a:pPr lvl="1"/>
            <a:r>
              <a:rPr lang="en-US" dirty="0" smtClean="0"/>
              <a:t>How many participate in food waste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565</TotalTime>
  <Words>289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Princeton Garbage and Food Waste Pickup: Recommendations of TTF I&amp;O Subcommittee </vt:lpstr>
      <vt:lpstr>Garbage/Food Waste Decision Process</vt:lpstr>
      <vt:lpstr>Variables Included in Bid Packages</vt:lpstr>
      <vt:lpstr>Recommendation and Rationale – Garbage</vt:lpstr>
      <vt:lpstr>Food Waste Collection Program</vt:lpstr>
      <vt:lpstr>Financial Aspects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Princeton Leaf, Brush and Vegetative Waste Pickup</dc:title>
  <dc:creator>Brad Middlekauff</dc:creator>
  <cp:lastModifiedBy>Bradford</cp:lastModifiedBy>
  <cp:revision>71</cp:revision>
  <dcterms:created xsi:type="dcterms:W3CDTF">2012-08-01T14:08:53Z</dcterms:created>
  <dcterms:modified xsi:type="dcterms:W3CDTF">2012-10-16T23:31:53Z</dcterms:modified>
</cp:coreProperties>
</file>