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61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levinji\My%20Documents\Administrator%20Time%20Off%20and%20P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Comparison of Administrator</a:t>
            </a:r>
            <a:r>
              <a:rPr lang="en-US" baseline="0"/>
              <a:t> Proposed Time Off and PTO Proposal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671407145535373E-2"/>
          <c:y val="0.13498941664550004"/>
          <c:w val="0.70927312657346464"/>
          <c:h val="0.65993992004515178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'Grouped Years (2)'!$C$3</c:f>
              <c:strCache>
                <c:ptCount val="1"/>
                <c:pt idx="0">
                  <c:v>Administrator
Proposal</c:v>
                </c:pt>
              </c:strCache>
            </c:strRef>
          </c:tx>
          <c:spPr>
            <a:noFill/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'Grouped Years (2)'!$B$4:$B$10</c:f>
              <c:strCache>
                <c:ptCount val="7"/>
                <c:pt idx="0">
                  <c:v>1-5</c:v>
                </c:pt>
                <c:pt idx="1">
                  <c:v>6-14</c:v>
                </c:pt>
                <c:pt idx="2">
                  <c:v>15-20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24+</c:v>
                </c:pt>
              </c:strCache>
            </c:strRef>
          </c:cat>
          <c:val>
            <c:numRef>
              <c:f>'Grouped Years (2)'!$C$4:$C$10</c:f>
              <c:numCache>
                <c:formatCode>General</c:formatCode>
                <c:ptCount val="7"/>
                <c:pt idx="0">
                  <c:v>40</c:v>
                </c:pt>
                <c:pt idx="1">
                  <c:v>45</c:v>
                </c:pt>
                <c:pt idx="2">
                  <c:v>50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</c:numCache>
            </c:numRef>
          </c:val>
        </c:ser>
        <c:ser>
          <c:idx val="0"/>
          <c:order val="1"/>
          <c:tx>
            <c:strRef>
              <c:f>'Grouped Years (2)'!$D$3</c:f>
              <c:strCache>
                <c:ptCount val="1"/>
                <c:pt idx="0">
                  <c:v>PTO for 
Current
Employees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val>
            <c:numRef>
              <c:f>'Grouped Years (2)'!$D$4:$D$10</c:f>
              <c:numCache>
                <c:formatCode>General</c:formatCode>
                <c:ptCount val="7"/>
                <c:pt idx="0">
                  <c:v>40</c:v>
                </c:pt>
                <c:pt idx="1">
                  <c:v>45</c:v>
                </c:pt>
                <c:pt idx="2">
                  <c:v>50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</c:numCache>
            </c:numRef>
          </c:val>
        </c:ser>
        <c:ser>
          <c:idx val="1"/>
          <c:order val="2"/>
          <c:tx>
            <c:strRef>
              <c:f>'Grouped Years (2)'!$E$3</c:f>
              <c:strCache>
                <c:ptCount val="1"/>
                <c:pt idx="0">
                  <c:v>PTO for 
Future
Employees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'Grouped Years (2)'!$E$4:$E$10</c:f>
              <c:numCache>
                <c:formatCode>General</c:formatCode>
                <c:ptCount val="7"/>
                <c:pt idx="0">
                  <c:v>32</c:v>
                </c:pt>
                <c:pt idx="1">
                  <c:v>37</c:v>
                </c:pt>
                <c:pt idx="2">
                  <c:v>42</c:v>
                </c:pt>
                <c:pt idx="3">
                  <c:v>45</c:v>
                </c:pt>
                <c:pt idx="4">
                  <c:v>46</c:v>
                </c:pt>
                <c:pt idx="5">
                  <c:v>47</c:v>
                </c:pt>
                <c:pt idx="6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104512"/>
        <c:axId val="83106432"/>
      </c:barChart>
      <c:catAx>
        <c:axId val="8310451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layout>
            <c:manualLayout>
              <c:xMode val="edge"/>
              <c:yMode val="edge"/>
              <c:x val="0.44008851572125002"/>
              <c:y val="0.89723866907279559"/>
            </c:manualLayout>
          </c:layout>
          <c:overlay val="0"/>
        </c:title>
        <c:majorTickMark val="out"/>
        <c:minorTickMark val="none"/>
        <c:tickLblPos val="nextTo"/>
        <c:crossAx val="83106432"/>
        <c:crosses val="autoZero"/>
        <c:auto val="1"/>
        <c:lblAlgn val="ctr"/>
        <c:lblOffset val="100"/>
        <c:noMultiLvlLbl val="0"/>
      </c:catAx>
      <c:valAx>
        <c:axId val="83106432"/>
        <c:scaling>
          <c:orientation val="minMax"/>
          <c:max val="6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layout>
            <c:manualLayout>
              <c:xMode val="edge"/>
              <c:yMode val="edge"/>
              <c:x val="2.273796132626282E-2"/>
              <c:y val="0.386255277797183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83104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903141571589391"/>
          <c:y val="0.19425963269121946"/>
          <c:w val="0.11278018901262202"/>
          <c:h val="0.2675469935190144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0.10932</cdr:x>
      <cdr:y>0.64725</cdr:y>
    </cdr:from>
    <cdr:to>
      <cdr:x>0.13003</cdr:x>
      <cdr:y>0.7945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904876" y="3810000"/>
          <a:ext cx="171450" cy="866775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0.10932</cdr:x>
      <cdr:y>0.61489</cdr:y>
    </cdr:from>
    <cdr:to>
      <cdr:x>0.13247</cdr:x>
      <cdr:y>0.64461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904875" y="3619499"/>
          <a:ext cx="191621" cy="174943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0.71807</cdr:x>
      <cdr:y>0.64725</cdr:y>
    </cdr:from>
    <cdr:to>
      <cdr:x>0.73763</cdr:x>
      <cdr:y>0.79288</cdr:y>
    </cdr:to>
    <cdr:sp macro="" textlink="">
      <cdr:nvSpPr>
        <cdr:cNvPr id="13" name="Rectangle 12"/>
        <cdr:cNvSpPr/>
      </cdr:nvSpPr>
      <cdr:spPr>
        <a:xfrm xmlns:a="http://schemas.openxmlformats.org/drawingml/2006/main">
          <a:off x="5943600" y="3810001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0.71922</cdr:x>
      <cdr:y>0.61489</cdr:y>
    </cdr:from>
    <cdr:to>
      <cdr:x>0.73993</cdr:x>
      <cdr:y>0.64563</cdr:y>
    </cdr:to>
    <cdr:sp macro="" textlink="">
      <cdr:nvSpPr>
        <cdr:cNvPr id="14" name="Rectangle 13"/>
        <cdr:cNvSpPr/>
      </cdr:nvSpPr>
      <cdr:spPr>
        <a:xfrm xmlns:a="http://schemas.openxmlformats.org/drawingml/2006/main">
          <a:off x="5953126" y="3619500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0.6168</cdr:x>
      <cdr:y>0.64563</cdr:y>
    </cdr:from>
    <cdr:to>
      <cdr:x>0.63636</cdr:x>
      <cdr:y>0.79126</cdr:y>
    </cdr:to>
    <cdr:sp macro="" textlink="">
      <cdr:nvSpPr>
        <cdr:cNvPr id="15" name="Rectangle 14"/>
        <cdr:cNvSpPr/>
      </cdr:nvSpPr>
      <cdr:spPr>
        <a:xfrm xmlns:a="http://schemas.openxmlformats.org/drawingml/2006/main">
          <a:off x="5105400" y="3800476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0.6168</cdr:x>
      <cdr:y>0.61327</cdr:y>
    </cdr:from>
    <cdr:to>
      <cdr:x>0.63751</cdr:x>
      <cdr:y>0.64401</cdr:y>
    </cdr:to>
    <cdr:sp macro="" textlink="">
      <cdr:nvSpPr>
        <cdr:cNvPr id="16" name="Rectangle 15"/>
        <cdr:cNvSpPr/>
      </cdr:nvSpPr>
      <cdr:spPr>
        <a:xfrm xmlns:a="http://schemas.openxmlformats.org/drawingml/2006/main">
          <a:off x="5105401" y="3609975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0.51554</cdr:x>
      <cdr:y>0.64725</cdr:y>
    </cdr:from>
    <cdr:to>
      <cdr:x>0.5351</cdr:x>
      <cdr:y>0.79288</cdr:y>
    </cdr:to>
    <cdr:sp macro="" textlink="">
      <cdr:nvSpPr>
        <cdr:cNvPr id="17" name="Rectangle 16"/>
        <cdr:cNvSpPr/>
      </cdr:nvSpPr>
      <cdr:spPr>
        <a:xfrm xmlns:a="http://schemas.openxmlformats.org/drawingml/2006/main">
          <a:off x="4267200" y="3810001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0.51438</cdr:x>
      <cdr:y>0.61489</cdr:y>
    </cdr:from>
    <cdr:to>
      <cdr:x>0.5351</cdr:x>
      <cdr:y>0.64563</cdr:y>
    </cdr:to>
    <cdr:sp macro="" textlink="">
      <cdr:nvSpPr>
        <cdr:cNvPr id="18" name="Rectangle 17"/>
        <cdr:cNvSpPr/>
      </cdr:nvSpPr>
      <cdr:spPr>
        <a:xfrm xmlns:a="http://schemas.openxmlformats.org/drawingml/2006/main">
          <a:off x="4257676" y="3619500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0.41427</cdr:x>
      <cdr:y>0.64725</cdr:y>
    </cdr:from>
    <cdr:to>
      <cdr:x>0.43383</cdr:x>
      <cdr:y>0.79288</cdr:y>
    </cdr:to>
    <cdr:sp macro="" textlink="">
      <cdr:nvSpPr>
        <cdr:cNvPr id="19" name="Rectangle 18"/>
        <cdr:cNvSpPr/>
      </cdr:nvSpPr>
      <cdr:spPr>
        <a:xfrm xmlns:a="http://schemas.openxmlformats.org/drawingml/2006/main">
          <a:off x="3429000" y="3810001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0.41427</cdr:x>
      <cdr:y>0.61327</cdr:y>
    </cdr:from>
    <cdr:to>
      <cdr:x>0.43498</cdr:x>
      <cdr:y>0.64401</cdr:y>
    </cdr:to>
    <cdr:sp macro="" textlink="">
      <cdr:nvSpPr>
        <cdr:cNvPr id="20" name="Rectangle 19"/>
        <cdr:cNvSpPr/>
      </cdr:nvSpPr>
      <cdr:spPr>
        <a:xfrm xmlns:a="http://schemas.openxmlformats.org/drawingml/2006/main">
          <a:off x="3429001" y="3609975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0.313</cdr:x>
      <cdr:y>0.64725</cdr:y>
    </cdr:from>
    <cdr:to>
      <cdr:x>0.33257</cdr:x>
      <cdr:y>0.79288</cdr:y>
    </cdr:to>
    <cdr:sp macro="" textlink="">
      <cdr:nvSpPr>
        <cdr:cNvPr id="21" name="Rectangle 20"/>
        <cdr:cNvSpPr/>
      </cdr:nvSpPr>
      <cdr:spPr>
        <a:xfrm xmlns:a="http://schemas.openxmlformats.org/drawingml/2006/main">
          <a:off x="2590800" y="3810001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0.21059</cdr:x>
      <cdr:y>0.6165</cdr:y>
    </cdr:from>
    <cdr:to>
      <cdr:x>0.2313</cdr:x>
      <cdr:y>0.64725</cdr:y>
    </cdr:to>
    <cdr:sp macro="" textlink="">
      <cdr:nvSpPr>
        <cdr:cNvPr id="22" name="Rectangle 21"/>
        <cdr:cNvSpPr/>
      </cdr:nvSpPr>
      <cdr:spPr>
        <a:xfrm xmlns:a="http://schemas.openxmlformats.org/drawingml/2006/main">
          <a:off x="1743076" y="3629025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0.21059</cdr:x>
      <cdr:y>0.64887</cdr:y>
    </cdr:from>
    <cdr:to>
      <cdr:x>0.23015</cdr:x>
      <cdr:y>0.7945</cdr:y>
    </cdr:to>
    <cdr:sp macro="" textlink="">
      <cdr:nvSpPr>
        <cdr:cNvPr id="23" name="Rectangle 22"/>
        <cdr:cNvSpPr/>
      </cdr:nvSpPr>
      <cdr:spPr>
        <a:xfrm xmlns:a="http://schemas.openxmlformats.org/drawingml/2006/main">
          <a:off x="1743075" y="3819526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0.313</cdr:x>
      <cdr:y>0.61327</cdr:y>
    </cdr:from>
    <cdr:to>
      <cdr:x>0.33372</cdr:x>
      <cdr:y>0.64401</cdr:y>
    </cdr:to>
    <cdr:sp macro="" textlink="">
      <cdr:nvSpPr>
        <cdr:cNvPr id="24" name="Rectangle 23"/>
        <cdr:cNvSpPr/>
      </cdr:nvSpPr>
      <cdr:spPr>
        <a:xfrm xmlns:a="http://schemas.openxmlformats.org/drawingml/2006/main">
          <a:off x="2590801" y="3609975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0.83659</cdr:x>
      <cdr:y>0.52913</cdr:y>
    </cdr:from>
    <cdr:to>
      <cdr:x>0.98504</cdr:x>
      <cdr:y>0.94337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924675" y="3114675"/>
          <a:ext cx="1228725" cy="2438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0.83774</cdr:x>
      <cdr:y>0.51618</cdr:y>
    </cdr:from>
    <cdr:to>
      <cdr:x>0.98849</cdr:x>
      <cdr:y>0.9644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6934200" y="3038475"/>
          <a:ext cx="1247775" cy="2638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aseline="0"/>
            <a:t>      </a:t>
          </a:r>
          <a:r>
            <a:rPr lang="en-US" sz="1000" baseline="0"/>
            <a:t>Vacation</a:t>
          </a:r>
        </a:p>
        <a:p xmlns:a="http://schemas.openxmlformats.org/drawingml/2006/main">
          <a:endParaRPr lang="en-US" sz="1000" baseline="0"/>
        </a:p>
        <a:p xmlns:a="http://schemas.openxmlformats.org/drawingml/2006/main">
          <a:r>
            <a:rPr lang="en-US" sz="1000" baseline="0"/>
            <a:t>       Sick Leave</a:t>
          </a:r>
        </a:p>
        <a:p xmlns:a="http://schemas.openxmlformats.org/drawingml/2006/main">
          <a:endParaRPr lang="en-US" sz="1000" baseline="0"/>
        </a:p>
        <a:p xmlns:a="http://schemas.openxmlformats.org/drawingml/2006/main">
          <a:r>
            <a:rPr lang="en-US" sz="1000" baseline="0"/>
            <a:t>       Personal Days</a:t>
          </a:r>
        </a:p>
        <a:p xmlns:a="http://schemas.openxmlformats.org/drawingml/2006/main">
          <a:endParaRPr lang="en-US" sz="1000" baseline="0"/>
        </a:p>
        <a:p xmlns:a="http://schemas.openxmlformats.org/drawingml/2006/main">
          <a:r>
            <a:rPr lang="en-US" sz="1000" baseline="0"/>
            <a:t>       Holidays</a:t>
          </a:r>
          <a:endParaRPr lang="en-US" sz="1100"/>
        </a:p>
      </cdr:txBody>
    </cdr:sp>
  </cdr:relSizeAnchor>
  <cdr:relSizeAnchor xmlns:cdr="http://schemas.openxmlformats.org/drawingml/2006/chartDrawing">
    <cdr:from>
      <cdr:x>0.8527</cdr:x>
      <cdr:y>0.68447</cdr:y>
    </cdr:from>
    <cdr:to>
      <cdr:x>0.86651</cdr:x>
      <cdr:y>0.70874</cdr:y>
    </cdr:to>
    <cdr:sp macro="" textlink="">
      <cdr:nvSpPr>
        <cdr:cNvPr id="28" name="Rectangle 27"/>
        <cdr:cNvSpPr/>
      </cdr:nvSpPr>
      <cdr:spPr>
        <a:xfrm xmlns:a="http://schemas.openxmlformats.org/drawingml/2006/main">
          <a:off x="7058025" y="4029075"/>
          <a:ext cx="114300" cy="142875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0.8527</cdr:x>
      <cdr:y>0.6343</cdr:y>
    </cdr:from>
    <cdr:to>
      <cdr:x>0.86651</cdr:x>
      <cdr:y>0.65696</cdr:y>
    </cdr:to>
    <cdr:sp macro="" textlink="">
      <cdr:nvSpPr>
        <cdr:cNvPr id="29" name="Rectangle 28"/>
        <cdr:cNvSpPr/>
      </cdr:nvSpPr>
      <cdr:spPr>
        <a:xfrm xmlns:a="http://schemas.openxmlformats.org/drawingml/2006/main">
          <a:off x="7058026" y="3733801"/>
          <a:ext cx="114300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0.11047</cdr:x>
      <cdr:y>0.5</cdr:y>
    </cdr:from>
    <cdr:to>
      <cdr:x>0.13003</cdr:x>
      <cdr:y>0.61974</cdr:y>
    </cdr:to>
    <cdr:sp macro="" textlink="">
      <cdr:nvSpPr>
        <cdr:cNvPr id="25" name="Rectangle 24"/>
        <cdr:cNvSpPr/>
      </cdr:nvSpPr>
      <cdr:spPr>
        <a:xfrm xmlns:a="http://schemas.openxmlformats.org/drawingml/2006/main">
          <a:off x="914400" y="2943224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0.11047</cdr:x>
      <cdr:y>0.35761</cdr:y>
    </cdr:from>
    <cdr:to>
      <cdr:x>0.13176</cdr:x>
      <cdr:y>0.49838</cdr:y>
    </cdr:to>
    <cdr:sp macro="" textlink="">
      <cdr:nvSpPr>
        <cdr:cNvPr id="30" name="Rectangle 29"/>
        <cdr:cNvSpPr/>
      </cdr:nvSpPr>
      <cdr:spPr>
        <a:xfrm xmlns:a="http://schemas.openxmlformats.org/drawingml/2006/main">
          <a:off x="914400" y="2105025"/>
          <a:ext cx="176213" cy="828673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0.21174</cdr:x>
      <cdr:y>0.50162</cdr:y>
    </cdr:from>
    <cdr:to>
      <cdr:x>0.2313</cdr:x>
      <cdr:y>0.62136</cdr:y>
    </cdr:to>
    <cdr:sp macro="" textlink="">
      <cdr:nvSpPr>
        <cdr:cNvPr id="31" name="Rectangle 30"/>
        <cdr:cNvSpPr/>
      </cdr:nvSpPr>
      <cdr:spPr>
        <a:xfrm xmlns:a="http://schemas.openxmlformats.org/drawingml/2006/main">
          <a:off x="1752600" y="2952749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0.21174</cdr:x>
      <cdr:y>0.30583</cdr:y>
    </cdr:from>
    <cdr:to>
      <cdr:x>0.23303</cdr:x>
      <cdr:y>0.50647</cdr:y>
    </cdr:to>
    <cdr:sp macro="" textlink="">
      <cdr:nvSpPr>
        <cdr:cNvPr id="32" name="Rectangle 31"/>
        <cdr:cNvSpPr/>
      </cdr:nvSpPr>
      <cdr:spPr>
        <a:xfrm xmlns:a="http://schemas.openxmlformats.org/drawingml/2006/main">
          <a:off x="1752600" y="1800225"/>
          <a:ext cx="176213" cy="1181098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0.313</cdr:x>
      <cdr:y>0.5</cdr:y>
    </cdr:from>
    <cdr:to>
      <cdr:x>0.33257</cdr:x>
      <cdr:y>0.61974</cdr:y>
    </cdr:to>
    <cdr:sp macro="" textlink="">
      <cdr:nvSpPr>
        <cdr:cNvPr id="33" name="Rectangle 32"/>
        <cdr:cNvSpPr/>
      </cdr:nvSpPr>
      <cdr:spPr>
        <a:xfrm xmlns:a="http://schemas.openxmlformats.org/drawingml/2006/main">
          <a:off x="2590800" y="2943224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0.313</cdr:x>
      <cdr:y>0.2411</cdr:y>
    </cdr:from>
    <cdr:to>
      <cdr:x>0.33429</cdr:x>
      <cdr:y>0.49838</cdr:y>
    </cdr:to>
    <cdr:sp macro="" textlink="">
      <cdr:nvSpPr>
        <cdr:cNvPr id="34" name="Rectangle 33"/>
        <cdr:cNvSpPr/>
      </cdr:nvSpPr>
      <cdr:spPr>
        <a:xfrm xmlns:a="http://schemas.openxmlformats.org/drawingml/2006/main">
          <a:off x="2590800" y="1419225"/>
          <a:ext cx="176213" cy="1514473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0.41427</cdr:x>
      <cdr:y>0.5</cdr:y>
    </cdr:from>
    <cdr:to>
      <cdr:x>0.43383</cdr:x>
      <cdr:y>0.61974</cdr:y>
    </cdr:to>
    <cdr:sp macro="" textlink="">
      <cdr:nvSpPr>
        <cdr:cNvPr id="35" name="Rectangle 34"/>
        <cdr:cNvSpPr/>
      </cdr:nvSpPr>
      <cdr:spPr>
        <a:xfrm xmlns:a="http://schemas.openxmlformats.org/drawingml/2006/main">
          <a:off x="3429000" y="2943224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0.41427</cdr:x>
      <cdr:y>0.21521</cdr:y>
    </cdr:from>
    <cdr:to>
      <cdr:x>0.43556</cdr:x>
      <cdr:y>0.49676</cdr:y>
    </cdr:to>
    <cdr:sp macro="" textlink="">
      <cdr:nvSpPr>
        <cdr:cNvPr id="36" name="Rectangle 35"/>
        <cdr:cNvSpPr/>
      </cdr:nvSpPr>
      <cdr:spPr>
        <a:xfrm xmlns:a="http://schemas.openxmlformats.org/drawingml/2006/main">
          <a:off x="3428999" y="1266825"/>
          <a:ext cx="176213" cy="1657349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0.51554</cdr:x>
      <cdr:y>0.50162</cdr:y>
    </cdr:from>
    <cdr:to>
      <cdr:x>0.5351</cdr:x>
      <cdr:y>0.62136</cdr:y>
    </cdr:to>
    <cdr:sp macro="" textlink="">
      <cdr:nvSpPr>
        <cdr:cNvPr id="37" name="Rectangle 36"/>
        <cdr:cNvSpPr/>
      </cdr:nvSpPr>
      <cdr:spPr>
        <a:xfrm xmlns:a="http://schemas.openxmlformats.org/drawingml/2006/main">
          <a:off x="4267200" y="2952749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0.51554</cdr:x>
      <cdr:y>0.20227</cdr:y>
    </cdr:from>
    <cdr:to>
      <cdr:x>0.53682</cdr:x>
      <cdr:y>0.5</cdr:y>
    </cdr:to>
    <cdr:sp macro="" textlink="">
      <cdr:nvSpPr>
        <cdr:cNvPr id="38" name="Rectangle 37"/>
        <cdr:cNvSpPr/>
      </cdr:nvSpPr>
      <cdr:spPr>
        <a:xfrm xmlns:a="http://schemas.openxmlformats.org/drawingml/2006/main">
          <a:off x="4267200" y="1190625"/>
          <a:ext cx="176213" cy="1752599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0.6168</cdr:x>
      <cdr:y>0.50162</cdr:y>
    </cdr:from>
    <cdr:to>
      <cdr:x>0.63636</cdr:x>
      <cdr:y>0.62136</cdr:y>
    </cdr:to>
    <cdr:sp macro="" textlink="">
      <cdr:nvSpPr>
        <cdr:cNvPr id="39" name="Rectangle 38"/>
        <cdr:cNvSpPr/>
      </cdr:nvSpPr>
      <cdr:spPr>
        <a:xfrm xmlns:a="http://schemas.openxmlformats.org/drawingml/2006/main">
          <a:off x="5105400" y="2952749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0.6168</cdr:x>
      <cdr:y>0.18932</cdr:y>
    </cdr:from>
    <cdr:to>
      <cdr:x>0.63809</cdr:x>
      <cdr:y>0.49838</cdr:y>
    </cdr:to>
    <cdr:sp macro="" textlink="">
      <cdr:nvSpPr>
        <cdr:cNvPr id="40" name="Rectangle 39"/>
        <cdr:cNvSpPr/>
      </cdr:nvSpPr>
      <cdr:spPr>
        <a:xfrm xmlns:a="http://schemas.openxmlformats.org/drawingml/2006/main">
          <a:off x="5105401" y="1114426"/>
          <a:ext cx="176212" cy="1819274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0.71922</cdr:x>
      <cdr:y>0.5</cdr:y>
    </cdr:from>
    <cdr:to>
      <cdr:x>0.73878</cdr:x>
      <cdr:y>0.61974</cdr:y>
    </cdr:to>
    <cdr:sp macro="" textlink="">
      <cdr:nvSpPr>
        <cdr:cNvPr id="41" name="Rectangle 40"/>
        <cdr:cNvSpPr/>
      </cdr:nvSpPr>
      <cdr:spPr>
        <a:xfrm xmlns:a="http://schemas.openxmlformats.org/drawingml/2006/main">
          <a:off x="5953125" y="2943224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0.71922</cdr:x>
      <cdr:y>0.17638</cdr:y>
    </cdr:from>
    <cdr:to>
      <cdr:x>0.73936</cdr:x>
      <cdr:y>0.49676</cdr:y>
    </cdr:to>
    <cdr:sp macro="" textlink="">
      <cdr:nvSpPr>
        <cdr:cNvPr id="42" name="Rectangle 41"/>
        <cdr:cNvSpPr/>
      </cdr:nvSpPr>
      <cdr:spPr>
        <a:xfrm xmlns:a="http://schemas.openxmlformats.org/drawingml/2006/main">
          <a:off x="5953125" y="1038225"/>
          <a:ext cx="166688" cy="1885949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0.8527</cdr:x>
      <cdr:y>0.59223</cdr:y>
    </cdr:from>
    <cdr:to>
      <cdr:x>0.86651</cdr:x>
      <cdr:y>0.61327</cdr:y>
    </cdr:to>
    <cdr:sp macro="" textlink="">
      <cdr:nvSpPr>
        <cdr:cNvPr id="43" name="Rectangle 42"/>
        <cdr:cNvSpPr/>
      </cdr:nvSpPr>
      <cdr:spPr>
        <a:xfrm xmlns:a="http://schemas.openxmlformats.org/drawingml/2006/main">
          <a:off x="7058025" y="3486149"/>
          <a:ext cx="114300" cy="123825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0.85155</cdr:x>
      <cdr:y>0.5356</cdr:y>
    </cdr:from>
    <cdr:to>
      <cdr:x>0.86651</cdr:x>
      <cdr:y>0.56149</cdr:y>
    </cdr:to>
    <cdr:sp macro="" textlink="">
      <cdr:nvSpPr>
        <cdr:cNvPr id="44" name="Rectangle 43"/>
        <cdr:cNvSpPr/>
      </cdr:nvSpPr>
      <cdr:spPr>
        <a:xfrm xmlns:a="http://schemas.openxmlformats.org/drawingml/2006/main">
          <a:off x="7048500" y="3152774"/>
          <a:ext cx="123825" cy="152400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3A866-36A4-4EFB-9DC2-4751BA87E746}" type="datetimeFigureOut">
              <a:rPr lang="en-US" smtClean="0"/>
              <a:pPr/>
              <a:t>7/16/2012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12A3-8693-465A-AE60-B1D19EA27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6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009-33CE-4E61-AB18-54425921C5F2}" type="datetime1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290D-10F1-4389-BF93-A554E26DDD35}" type="datetime1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3225-CD1D-46E0-A040-9526E08D1EF9}" type="datetime1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5498-0FE6-4327-BC7A-908E820D926E}" type="datetime1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26B6-7BC6-4B28-B108-6CA252B40E56}" type="datetime1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753F-AEDE-43F7-B015-93129C74AC0D}" type="datetime1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1E25-92E2-41E5-8D3A-7CA1C0EFF317}" type="datetime1">
              <a:rPr lang="en-US" smtClean="0"/>
              <a:t>7/16/2012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A0EA-0539-4970-A93C-04A79744309C}" type="datetime1">
              <a:rPr lang="en-US" smtClean="0"/>
              <a:t>7/16/2012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D78-9086-4005-A01C-F127C7F850EE}" type="datetime1">
              <a:rPr lang="en-US" smtClean="0"/>
              <a:t>7/16/2012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409-8199-4CD3-A112-306C74111422}" type="datetime1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5765-5E6C-496F-9001-9BA314B48AFC}" type="datetime1">
              <a:rPr lang="en-US" smtClean="0"/>
              <a:t>7/16/2012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1EC6-DF3E-4E2B-BF46-9D5DC50075E5}" type="datetime1">
              <a:rPr lang="en-US" smtClean="0"/>
              <a:t>7/16/2012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Off Benefits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CBC20-BB12-4B06-B824-F2B93189C208}" type="datetime1">
              <a:rPr lang="en-US" smtClean="0"/>
              <a:t>7/16/2012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Off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Three alternatives –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Administrator proposal that leaves current system intact and harmonizes number of days, with </a:t>
            </a:r>
            <a:r>
              <a:rPr lang="en-US" dirty="0" err="1" smtClean="0"/>
              <a:t>Boro</a:t>
            </a:r>
            <a:r>
              <a:rPr lang="en-US" dirty="0" smtClean="0"/>
              <a:t> Short Term Disability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Paid Time Off (PTO) utilizing same number of days as administrator proposal, with revised Short Term Disability Plan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Paid Time Off (PTO) utilizing same number of days as administrator proposal for current employees and reduced number for future employees, with revised Short Term Disability Plan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579D-01ED-48C5-90D4-E97A21B64D31}" type="datetime1">
              <a:rPr lang="en-US" smtClean="0"/>
              <a:t>7/16/2012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PTO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Current Employees – Same number of PTO days as combined days in administrator proposal</a:t>
            </a:r>
          </a:p>
          <a:p>
            <a:r>
              <a:rPr lang="en-US" sz="2400" dirty="0" smtClean="0"/>
              <a:t>Future Employees – 8 fewer days for each “years of service” grouping</a:t>
            </a:r>
          </a:p>
          <a:p>
            <a:endParaRPr lang="en-US" sz="2400" dirty="0"/>
          </a:p>
          <a:p>
            <a:r>
              <a:rPr lang="en-US" sz="2400" dirty="0" smtClean="0"/>
              <a:t>Administration – </a:t>
            </a:r>
          </a:p>
          <a:p>
            <a:pPr lvl="1"/>
            <a:r>
              <a:rPr lang="en-US" sz="2000" dirty="0" smtClean="0"/>
              <a:t>One accrual methodology using the “future employee” rate.  Current employees are provided 8 additional days in their PTO bank on each January 1</a:t>
            </a:r>
          </a:p>
          <a:p>
            <a:pPr lvl="1"/>
            <a:r>
              <a:rPr lang="en-US" sz="2000" dirty="0" smtClean="0"/>
              <a:t>Maximum accrual is one year’s PTO</a:t>
            </a:r>
          </a:p>
          <a:p>
            <a:pPr lvl="1"/>
            <a:r>
              <a:rPr lang="en-US" sz="2000" dirty="0" smtClean="0"/>
              <a:t>Paid out on termination (similar to how vacation carryover is paid today)</a:t>
            </a:r>
          </a:p>
          <a:p>
            <a:endParaRPr lang="en-US" sz="2400" dirty="0"/>
          </a:p>
          <a:p>
            <a:r>
              <a:rPr lang="en-US" sz="2400" dirty="0" smtClean="0"/>
              <a:t>Short Term Disability – after 5 PTO days, 100% coverage for number of weeks equal to ½ of service years.  75% coverage for balance to 26 weeks total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718CB-6488-4D82-84CE-D786FC6B40B0}" type="datetime1">
              <a:rPr lang="en-US" smtClean="0"/>
              <a:t>7/16/2012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33387" y="485775"/>
          <a:ext cx="8277225" cy="588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61722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– Purple and Red Bars Should all be at same height (technical difficulty)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B2433-164B-479F-B63B-160B7E09A0BE}" type="datetime1">
              <a:rPr lang="en-US" smtClean="0"/>
              <a:t>7/16/2012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Grandfathering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Current Carryover Vacation – added to PTO bank on 1/1/13</a:t>
            </a:r>
          </a:p>
          <a:p>
            <a:r>
              <a:rPr lang="en-US" sz="2400" dirty="0" smtClean="0"/>
              <a:t>Current Sick Leave bank – converted to dollar bank to be used for disability periods when not at 100% coverage (i.e. when it drops to 75%).  Payments reduce bank.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1189-63BC-473B-B776-B8D1C04DC4C4}" type="datetime1">
              <a:rPr lang="en-US" smtClean="0"/>
              <a:t>7/16/2012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PTO pluses and minuses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Pluses</a:t>
            </a:r>
          </a:p>
          <a:p>
            <a:pPr lvl="1"/>
            <a:r>
              <a:rPr lang="en-US" sz="2000" dirty="0" smtClean="0"/>
              <a:t>Protects current employee time off amounts </a:t>
            </a:r>
            <a:r>
              <a:rPr lang="en-US" sz="2000" dirty="0" err="1" smtClean="0"/>
              <a:t>vis</a:t>
            </a:r>
            <a:r>
              <a:rPr lang="en-US" sz="2000" dirty="0" smtClean="0"/>
              <a:t> a </a:t>
            </a:r>
            <a:r>
              <a:rPr lang="en-US" sz="2000" dirty="0" err="1" smtClean="0"/>
              <a:t>vis</a:t>
            </a:r>
            <a:r>
              <a:rPr lang="en-US" sz="2000" dirty="0" smtClean="0"/>
              <a:t> administrator proposal</a:t>
            </a:r>
          </a:p>
          <a:p>
            <a:pPr lvl="1"/>
            <a:r>
              <a:rPr lang="en-US" sz="2000" dirty="0" smtClean="0"/>
              <a:t>Simplified administration – no need to keep track of separate types of time off.  Perpetual calendar so no need for carryover provisions</a:t>
            </a:r>
          </a:p>
          <a:p>
            <a:pPr lvl="1"/>
            <a:r>
              <a:rPr lang="en-US" sz="2000" dirty="0" smtClean="0"/>
              <a:t>Employee Flexibility – not constrained by types of time off</a:t>
            </a:r>
          </a:p>
          <a:p>
            <a:pPr lvl="1"/>
            <a:r>
              <a:rPr lang="en-US" sz="2000" dirty="0" smtClean="0"/>
              <a:t>Simple methodology for transitioning future employees to lower level</a:t>
            </a:r>
          </a:p>
          <a:p>
            <a:pPr lvl="2"/>
            <a:r>
              <a:rPr lang="en-US" sz="1600" dirty="0" smtClean="0"/>
              <a:t>Will increase service provided and reduce cost over time</a:t>
            </a:r>
          </a:p>
          <a:p>
            <a:pPr lvl="1"/>
            <a:r>
              <a:rPr lang="en-US" sz="2000" dirty="0" smtClean="0"/>
              <a:t>Disability coverage enhanced</a:t>
            </a:r>
          </a:p>
          <a:p>
            <a:pPr lvl="2"/>
            <a:r>
              <a:rPr lang="en-US" sz="1600" dirty="0" smtClean="0"/>
              <a:t>Provides more generous benefit when it is needed most</a:t>
            </a:r>
          </a:p>
          <a:p>
            <a:pPr lvl="2"/>
            <a:r>
              <a:rPr lang="en-US" sz="1600" dirty="0" smtClean="0"/>
              <a:t>Eliminates need for banked time, as it was formerly used for extended time off</a:t>
            </a:r>
          </a:p>
          <a:p>
            <a:pPr lvl="2"/>
            <a:r>
              <a:rPr lang="en-US" sz="1600" dirty="0" smtClean="0"/>
              <a:t>Employees save $60/year in state disability payments, Employer savings as well</a:t>
            </a:r>
          </a:p>
          <a:p>
            <a:pPr lvl="1"/>
            <a:r>
              <a:rPr lang="en-US" sz="2000" dirty="0" smtClean="0"/>
              <a:t>Replicable change methodology for contract negotiations</a:t>
            </a:r>
          </a:p>
          <a:p>
            <a:pPr lvl="1"/>
            <a:r>
              <a:rPr lang="en-US" sz="2000" dirty="0" smtClean="0"/>
              <a:t>Widely used in private industry – a proven approach</a:t>
            </a:r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22C0-BFF5-4BA3-AD98-F39DB1CB2A42}" type="datetime1">
              <a:rPr lang="en-US" smtClean="0"/>
              <a:t>7/16/2012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PTO pluses and minuses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Minuses</a:t>
            </a:r>
          </a:p>
          <a:p>
            <a:pPr lvl="1"/>
            <a:r>
              <a:rPr lang="en-US" sz="2000" dirty="0" smtClean="0"/>
              <a:t>Change to current system – first in state to implement</a:t>
            </a:r>
          </a:p>
          <a:p>
            <a:pPr lvl="1"/>
            <a:r>
              <a:rPr lang="en-US" sz="2000" dirty="0" smtClean="0"/>
              <a:t>Unless unscheduled time is limited, can create managerial difficulty based on uncertainty </a:t>
            </a:r>
          </a:p>
          <a:p>
            <a:pPr lvl="2"/>
            <a:r>
              <a:rPr lang="en-US" sz="1600" dirty="0" smtClean="0"/>
              <a:t>limiting unscheduled time is recommended for this reason</a:t>
            </a:r>
          </a:p>
          <a:p>
            <a:pPr lvl="1"/>
            <a:r>
              <a:rPr lang="en-US" sz="2000" dirty="0" smtClean="0"/>
              <a:t>May lead to initial increase in time off taken, as employees with carryover approach annual accrual limit</a:t>
            </a:r>
          </a:p>
          <a:p>
            <a:pPr lvl="1"/>
            <a:r>
              <a:rPr lang="en-US" sz="2000" dirty="0" smtClean="0"/>
              <a:t>Lower benefit than neighboring municipalities may lead to competitive disadvantage for labor</a:t>
            </a:r>
          </a:p>
          <a:p>
            <a:pPr lvl="2"/>
            <a:r>
              <a:rPr lang="en-US" sz="1600" dirty="0" smtClean="0"/>
              <a:t>Only impacts when two municipalities directly competing for labor – amount is not likely to be reason to switch employers, since service time </a:t>
            </a:r>
            <a:r>
              <a:rPr lang="en-US" sz="1600" smtClean="0"/>
              <a:t>already built up.</a:t>
            </a:r>
            <a:endParaRPr lang="en-US" sz="1600" dirty="0" smtClean="0"/>
          </a:p>
          <a:p>
            <a:pPr lvl="1"/>
            <a:r>
              <a:rPr lang="en-US" sz="2000" dirty="0" smtClean="0"/>
              <a:t>Disability paid at 75% may net slightly lower take home pay for certain low paid Township employees for period of disability</a:t>
            </a:r>
          </a:p>
          <a:p>
            <a:pPr lvl="2"/>
            <a:r>
              <a:rPr lang="en-US" sz="1600" dirty="0" smtClean="0"/>
              <a:t>However, period of time at 100% should make up for difference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F979-1EA6-4C24-93D8-C6A1E7B7484E}" type="datetime1">
              <a:rPr lang="en-US" smtClean="0"/>
              <a:t>7/16/2012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JLL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Alternative #3 - Paid Time Off (PTO) utilizing same number of days as administrator proposal for current employees and reduced number for future employees, with revised Short Term Disability Plan</a:t>
            </a:r>
          </a:p>
          <a:p>
            <a:pPr marL="742950" lvl="2" indent="-342900"/>
            <a:r>
              <a:rPr lang="en-US" sz="2000" dirty="0" smtClean="0"/>
              <a:t>Future service and cost improvement with protection of current employees (meets all 3 Consolidation Commission objectives)</a:t>
            </a:r>
          </a:p>
          <a:p>
            <a:pPr marL="742950" lvl="2" indent="-342900"/>
            <a:endParaRPr lang="en-US" sz="2000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If not alternative #3, use Administrator Proposal</a:t>
            </a:r>
          </a:p>
          <a:p>
            <a:pPr marL="742950" lvl="2" indent="-342900"/>
            <a:r>
              <a:rPr lang="en-US" sz="2000" dirty="0" smtClean="0"/>
              <a:t>Least change required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6901-13F8-4B82-BE0B-A92F2EB79DE9}" type="datetime1">
              <a:rPr lang="en-US" smtClean="0"/>
              <a:t>7/16/2012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Cost Savings (Back-up slide)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Indirect Savings –</a:t>
            </a:r>
          </a:p>
          <a:p>
            <a:pPr lvl="1"/>
            <a:r>
              <a:rPr lang="en-US" sz="2400" dirty="0" smtClean="0"/>
              <a:t>Reduced overtime to replace employees taking time off</a:t>
            </a:r>
          </a:p>
          <a:p>
            <a:pPr lvl="1"/>
            <a:r>
              <a:rPr lang="en-US" sz="2400" dirty="0" smtClean="0"/>
              <a:t>Reduced per-diem coverage to replace employees taking time off (dispatch)</a:t>
            </a:r>
          </a:p>
          <a:p>
            <a:pPr lvl="1"/>
            <a:r>
              <a:rPr lang="en-US" sz="2400" dirty="0" smtClean="0"/>
              <a:t>More work accomplished by employees that have reduced number of days off – </a:t>
            </a:r>
          </a:p>
          <a:p>
            <a:pPr lvl="2"/>
            <a:r>
              <a:rPr lang="en-US" sz="2000" dirty="0"/>
              <a:t>B</a:t>
            </a:r>
            <a:r>
              <a:rPr lang="en-US" sz="2000" dirty="0" smtClean="0"/>
              <a:t>illable in departments in which residents pay for service</a:t>
            </a:r>
          </a:p>
          <a:p>
            <a:pPr lvl="2"/>
            <a:r>
              <a:rPr lang="en-US" sz="2000" dirty="0" smtClean="0"/>
              <a:t>Less use of outside resources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65BD-365C-4952-AF7E-AA90E94DCFAD}" type="datetime1">
              <a:rPr lang="en-US" smtClean="0"/>
              <a:t>7/16/2012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665</Words>
  <Application>Microsoft Office PowerPoint</Application>
  <PresentationFormat>On-screen Show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Time Off Benefits</vt:lpstr>
      <vt:lpstr>Time Off Benefits</vt:lpstr>
      <vt:lpstr>PTO Proposal</vt:lpstr>
      <vt:lpstr>PowerPoint Presentation</vt:lpstr>
      <vt:lpstr>Grandfathering</vt:lpstr>
      <vt:lpstr>PTO pluses and minuses</vt:lpstr>
      <vt:lpstr>PTO pluses and minuses</vt:lpstr>
      <vt:lpstr>JLL Recommendation</vt:lpstr>
      <vt:lpstr>Cost Savings (Back-up slide)</vt:lpstr>
    </vt:vector>
  </TitlesOfParts>
  <Company>Church &amp; Dwight Co.,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Off Benefits</dc:title>
  <dc:creator>Church &amp; Dwight Co., Inc.</dc:creator>
  <cp:lastModifiedBy>thea berkhout</cp:lastModifiedBy>
  <cp:revision>5</cp:revision>
  <dcterms:created xsi:type="dcterms:W3CDTF">2012-07-02T14:23:45Z</dcterms:created>
  <dcterms:modified xsi:type="dcterms:W3CDTF">2012-07-16T16:48:25Z</dcterms:modified>
</cp:coreProperties>
</file>