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62" r:id="rId5"/>
    <p:sldId id="266" r:id="rId6"/>
    <p:sldId id="259" r:id="rId7"/>
    <p:sldId id="258" r:id="rId8"/>
    <p:sldId id="265" r:id="rId9"/>
    <p:sldId id="263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2C4E8-10F3-4A9D-94B2-0BF822D34B53}" type="datetimeFigureOut">
              <a:rPr lang="en-US" smtClean="0"/>
              <a:t>2/13/2012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A16BE-3A6A-48AE-BFAA-23A9A55FB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8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95400" y="315277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858000" cy="12382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00799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4419600"/>
            <a:ext cx="7315200" cy="13144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20321" y="300799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399" y="4419600"/>
            <a:ext cx="234521" cy="13144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0" y="6334897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i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CGR</a:t>
            </a:r>
            <a:endParaRPr lang="en-US" sz="2000" b="0" i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086600" y="64008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Inform</a:t>
            </a:r>
            <a:r>
              <a:rPr lang="en-US" sz="1300" i="1" baseline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&amp; Empower</a:t>
            </a:r>
            <a:endParaRPr lang="en-US" sz="13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6785E4-9F0E-4032-9226-ECFC00B2E2F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sittig@cgr.org" TargetMode="External"/><Relationship Id="rId2" Type="http://schemas.openxmlformats.org/officeDocument/2006/relationships/hyperlink" Target="http://www.cgr.com/onebataviachart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r.org/onebataviacharter/meeting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One Batavia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9600"/>
            <a:ext cx="7010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Merging the Town and City into one City of Batavia</a:t>
            </a:r>
          </a:p>
          <a:p>
            <a:r>
              <a:rPr lang="en-US" i="1" dirty="0" smtClean="0"/>
              <a:t>Presented </a:t>
            </a:r>
            <a:r>
              <a:rPr lang="en-US" i="1" dirty="0" smtClean="0"/>
              <a:t>by</a:t>
            </a:r>
          </a:p>
          <a:p>
            <a:r>
              <a:rPr lang="en-US" dirty="0" smtClean="0"/>
              <a:t>Consolidated </a:t>
            </a:r>
            <a:r>
              <a:rPr lang="en-US" dirty="0" smtClean="0"/>
              <a:t>Charter </a:t>
            </a:r>
            <a:r>
              <a:rPr lang="en-US" dirty="0" smtClean="0"/>
              <a:t>Task Force </a:t>
            </a:r>
            <a:r>
              <a:rPr lang="en-US" dirty="0" smtClean="0"/>
              <a:t>of </a:t>
            </a:r>
            <a:r>
              <a:rPr lang="en-US" dirty="0" smtClean="0"/>
              <a:t>Batavia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Engage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Previous Study: </a:t>
            </a:r>
            <a:r>
              <a:rPr lang="en-US" dirty="0" smtClean="0">
                <a:hlinkClick r:id="rId2"/>
              </a:rPr>
              <a:t>www.cgr.org/bataviaconsolidationplan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/>
              <a:t>Current Study: </a:t>
            </a:r>
            <a:r>
              <a:rPr lang="en-US" dirty="0" smtClean="0">
                <a:hlinkClick r:id="rId2"/>
              </a:rPr>
              <a:t>www.cgr.com/onebataviacharter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Center for Governmental Research</a:t>
            </a:r>
          </a:p>
          <a:p>
            <a:pPr lvl="1"/>
            <a:r>
              <a:rPr lang="en-US" dirty="0" smtClean="0"/>
              <a:t>Scott Sittig, </a:t>
            </a:r>
            <a:r>
              <a:rPr lang="en-US" dirty="0" smtClean="0">
                <a:hlinkClick r:id="rId3"/>
              </a:rPr>
              <a:t>ssittig@cgr.org</a:t>
            </a:r>
            <a:endParaRPr lang="en-US" dirty="0" smtClean="0"/>
          </a:p>
          <a:p>
            <a:pPr lvl="1"/>
            <a:r>
              <a:rPr lang="en-US" dirty="0" smtClean="0"/>
              <a:t>585-327-7082</a:t>
            </a:r>
          </a:p>
          <a:p>
            <a:pPr lvl="1"/>
            <a:r>
              <a:rPr lang="en-US" dirty="0" smtClean="0"/>
              <a:t>1 South Washington Street, Rochester, NY 14614</a:t>
            </a:r>
          </a:p>
          <a:p>
            <a:endParaRPr lang="en-US" dirty="0" smtClean="0"/>
          </a:p>
          <a:p>
            <a:r>
              <a:rPr lang="en-US" dirty="0" smtClean="0"/>
              <a:t>Public Meetings/Hearings (TBD)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questions do you have about the process?</a:t>
            </a:r>
          </a:p>
          <a:p>
            <a:endParaRPr lang="en-US" dirty="0" smtClean="0"/>
          </a:p>
          <a:p>
            <a:r>
              <a:rPr lang="en-US" dirty="0" smtClean="0"/>
              <a:t>What comments do you want the Task Force to hear?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has discussed shared services and consolidation for many years</a:t>
            </a:r>
          </a:p>
          <a:p>
            <a:r>
              <a:rPr lang="en-US" dirty="0" smtClean="0"/>
              <a:t>2008-09 consolidation study suggested that one city could save residents nearly $900,000 in combined costs</a:t>
            </a:r>
          </a:p>
          <a:p>
            <a:r>
              <a:rPr lang="en-US" dirty="0" smtClean="0"/>
              <a:t>Leaders in both communities decided to put the issue to voters</a:t>
            </a:r>
          </a:p>
          <a:p>
            <a:r>
              <a:rPr lang="en-US" dirty="0" smtClean="0"/>
              <a:t>Task Force was formed by the Town and City to generate a new city charter to be voted on by residents in both municipalities</a:t>
            </a:r>
          </a:p>
          <a:p>
            <a:r>
              <a:rPr lang="en-US" dirty="0" smtClean="0"/>
              <a:t>City and Town jointly received a Local Government Efficiency Grant to underwrite the cost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8-Member Task Force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Town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Judith Cotton</a:t>
            </a:r>
          </a:p>
          <a:p>
            <a:r>
              <a:rPr lang="en-US" dirty="0" smtClean="0"/>
              <a:t>Larry Reisdorf</a:t>
            </a:r>
          </a:p>
          <a:p>
            <a:r>
              <a:rPr lang="en-US" dirty="0" smtClean="0"/>
              <a:t>Marcia Riley</a:t>
            </a:r>
          </a:p>
          <a:p>
            <a:r>
              <a:rPr lang="en-US" dirty="0" smtClean="0"/>
              <a:t>Chad Zambito (Chair)</a:t>
            </a:r>
          </a:p>
          <a:p>
            <a:r>
              <a:rPr lang="en-US" dirty="0" smtClean="0"/>
              <a:t>Alan Koch (Alternate)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Dan Jones</a:t>
            </a:r>
          </a:p>
          <a:p>
            <a:r>
              <a:rPr lang="en-US" dirty="0"/>
              <a:t>Gail Stevens</a:t>
            </a:r>
          </a:p>
          <a:p>
            <a:r>
              <a:rPr lang="en-US" dirty="0"/>
              <a:t>Laura Landers</a:t>
            </a:r>
          </a:p>
          <a:p>
            <a:r>
              <a:rPr lang="en-US" dirty="0"/>
              <a:t>Chad </a:t>
            </a:r>
            <a:r>
              <a:rPr lang="en-US" dirty="0" err="1"/>
              <a:t>Bachorski</a:t>
            </a:r>
            <a:endParaRPr lang="en-US" dirty="0"/>
          </a:p>
          <a:p>
            <a:r>
              <a:rPr lang="en-US" dirty="0"/>
              <a:t>Joe </a:t>
            </a:r>
            <a:r>
              <a:rPr lang="en-US" dirty="0" err="1"/>
              <a:t>Gerace</a:t>
            </a:r>
            <a:r>
              <a:rPr lang="en-US" dirty="0"/>
              <a:t> (Alternate)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of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new </a:t>
            </a:r>
            <a:r>
              <a:rPr lang="en-US" dirty="0"/>
              <a:t>c</a:t>
            </a:r>
            <a:r>
              <a:rPr lang="en-US" dirty="0" smtClean="0"/>
              <a:t>ity charter</a:t>
            </a:r>
          </a:p>
          <a:p>
            <a:r>
              <a:rPr lang="en-US" dirty="0" smtClean="0"/>
              <a:t>Develop the home rule message</a:t>
            </a:r>
          </a:p>
          <a:p>
            <a:r>
              <a:rPr lang="en-US" dirty="0" smtClean="0"/>
              <a:t>Develop the </a:t>
            </a:r>
            <a:r>
              <a:rPr lang="en-US" dirty="0"/>
              <a:t>a</a:t>
            </a:r>
            <a:r>
              <a:rPr lang="en-US" dirty="0" smtClean="0"/>
              <a:t>uthorizing legislation</a:t>
            </a:r>
          </a:p>
          <a:p>
            <a:r>
              <a:rPr lang="en-US" dirty="0" smtClean="0"/>
              <a:t>Establish a formal timeline</a:t>
            </a:r>
          </a:p>
          <a:p>
            <a:endParaRPr lang="en-US" dirty="0"/>
          </a:p>
          <a:p>
            <a:r>
              <a:rPr lang="en-US" b="1" dirty="0" smtClean="0"/>
              <a:t>GOAL:</a:t>
            </a:r>
            <a:r>
              <a:rPr lang="en-US" dirty="0" smtClean="0"/>
              <a:t> A referendum on a new city charter in November,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8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Task Force can and cannot address?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Task Force can:</a:t>
            </a:r>
          </a:p>
          <a:p>
            <a:pPr lvl="1"/>
            <a:r>
              <a:rPr lang="en-US" dirty="0" smtClean="0"/>
              <a:t>Propose the form of government</a:t>
            </a:r>
          </a:p>
          <a:p>
            <a:pPr lvl="1"/>
            <a:r>
              <a:rPr lang="en-US" dirty="0" smtClean="0"/>
              <a:t>Develop the structure for tiered (zone) services/taxes</a:t>
            </a:r>
          </a:p>
          <a:p>
            <a:pPr lvl="1"/>
            <a:r>
              <a:rPr lang="en-US" dirty="0" smtClean="0"/>
              <a:t>Decide on wards vs. at-large voting</a:t>
            </a:r>
          </a:p>
          <a:p>
            <a:pPr lvl="1"/>
            <a:r>
              <a:rPr lang="en-US" dirty="0" smtClean="0"/>
              <a:t>Develop the framework for what services will be provided</a:t>
            </a:r>
          </a:p>
          <a:p>
            <a:endParaRPr lang="en-US" dirty="0" smtClean="0"/>
          </a:p>
          <a:p>
            <a:r>
              <a:rPr lang="en-US" dirty="0" smtClean="0"/>
              <a:t>The Task Force cannot:</a:t>
            </a:r>
          </a:p>
          <a:p>
            <a:pPr lvl="1"/>
            <a:r>
              <a:rPr lang="en-US" dirty="0" smtClean="0"/>
              <a:t>Rework fiscal impact projections</a:t>
            </a:r>
          </a:p>
          <a:p>
            <a:pPr lvl="1"/>
            <a:r>
              <a:rPr lang="en-US" dirty="0" smtClean="0"/>
              <a:t>Address transitional issues and negotiate agreements</a:t>
            </a:r>
          </a:p>
          <a:p>
            <a:pPr lvl="1"/>
            <a:r>
              <a:rPr lang="en-US" dirty="0" smtClean="0"/>
              <a:t>Determine final service levels and service quality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Force is charged with developing a new charter</a:t>
            </a:r>
          </a:p>
          <a:p>
            <a:r>
              <a:rPr lang="en-US" dirty="0" smtClean="0"/>
              <a:t>Simultaneously, the City &amp; Town must submit legislation authorizing them to hold a referendum on a new city charter pursuant to NYS Home Rule</a:t>
            </a:r>
          </a:p>
          <a:p>
            <a:r>
              <a:rPr lang="en-US" dirty="0" smtClean="0"/>
              <a:t>State legislature must approve legislation</a:t>
            </a:r>
          </a:p>
          <a:p>
            <a:r>
              <a:rPr lang="en-US" dirty="0" smtClean="0"/>
              <a:t>Task Force must submit new charter to Town Board and City Council</a:t>
            </a:r>
          </a:p>
          <a:p>
            <a:r>
              <a:rPr lang="en-US" dirty="0" smtClean="0"/>
              <a:t>Town Board and City Council must hold public hearings</a:t>
            </a:r>
          </a:p>
          <a:p>
            <a:r>
              <a:rPr lang="en-US" dirty="0" smtClean="0"/>
              <a:t>Town Board and City Council must develop referendums for their municipalities to vote on in November,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Force Meetings</a:t>
            </a:r>
          </a:p>
          <a:p>
            <a:pPr lvl="1"/>
            <a:r>
              <a:rPr lang="en-US" dirty="0" smtClean="0">
                <a:hlinkClick r:id="rId2"/>
              </a:rPr>
              <a:t>www.cgr.org/onebataviacharter/meetings</a:t>
            </a:r>
            <a:endParaRPr lang="en-US" dirty="0" smtClean="0"/>
          </a:p>
          <a:p>
            <a:pPr lvl="1"/>
            <a:r>
              <a:rPr lang="en-US" dirty="0" smtClean="0"/>
              <a:t>Generally the 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Tuesdays through April 2012</a:t>
            </a:r>
            <a:endParaRPr lang="en-US" dirty="0"/>
          </a:p>
          <a:p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Town Board and City Council will vote on Home Rule message</a:t>
            </a:r>
          </a:p>
          <a:p>
            <a:pPr lvl="1"/>
            <a:r>
              <a:rPr lang="en-US" dirty="0" smtClean="0"/>
              <a:t>Task Force will begin Public Hearings</a:t>
            </a:r>
          </a:p>
          <a:p>
            <a:r>
              <a:rPr lang="en-US" dirty="0" smtClean="0"/>
              <a:t>June/July (TBD)</a:t>
            </a:r>
          </a:p>
          <a:p>
            <a:pPr lvl="1"/>
            <a:r>
              <a:rPr lang="en-US" dirty="0" smtClean="0"/>
              <a:t>Task Force Public Hearings</a:t>
            </a:r>
          </a:p>
          <a:p>
            <a:r>
              <a:rPr lang="en-US" dirty="0" smtClean="0"/>
              <a:t>August</a:t>
            </a:r>
          </a:p>
          <a:p>
            <a:pPr lvl="1"/>
            <a:r>
              <a:rPr lang="en-US" dirty="0" smtClean="0"/>
              <a:t>City Council and Town Board will receive Draft of new Charter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August Cont.</a:t>
            </a:r>
          </a:p>
          <a:p>
            <a:pPr lvl="1"/>
            <a:r>
              <a:rPr lang="en-US" dirty="0" smtClean="0"/>
              <a:t>City Council and Town Board must approve new City Charter for referendum and will hold public hearings</a:t>
            </a:r>
          </a:p>
          <a:p>
            <a:r>
              <a:rPr lang="en-US" dirty="0" smtClean="0"/>
              <a:t>September</a:t>
            </a:r>
          </a:p>
          <a:p>
            <a:pPr lvl="1"/>
            <a:r>
              <a:rPr lang="en-US" dirty="0" smtClean="0"/>
              <a:t>Referendum goes to Genesee County Board of Elections</a:t>
            </a:r>
          </a:p>
          <a:p>
            <a:r>
              <a:rPr lang="en-US" dirty="0" smtClean="0"/>
              <a:t>November 6, 2012</a:t>
            </a:r>
          </a:p>
          <a:p>
            <a:pPr lvl="1"/>
            <a:r>
              <a:rPr lang="en-US" dirty="0" smtClean="0"/>
              <a:t>Public Referendum on New City Charter</a:t>
            </a:r>
          </a:p>
          <a:p>
            <a:endParaRPr lang="en-US" dirty="0" smtClean="0"/>
          </a:p>
          <a:p>
            <a:r>
              <a:rPr lang="en-US" dirty="0" smtClean="0"/>
              <a:t>If approved, New City of Batavia begins January 1,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Consultant – Center for Governmental Research, Inc. (CGR)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Founded in 1915, </a:t>
            </a:r>
            <a:r>
              <a:rPr lang="en-US" dirty="0" smtClean="0"/>
              <a:t>they’ve </a:t>
            </a:r>
            <a:r>
              <a:rPr lang="en-US" dirty="0"/>
              <a:t>been at the forefront of local government efficiency for </a:t>
            </a:r>
            <a:r>
              <a:rPr lang="en-US" dirty="0" smtClean="0"/>
              <a:t>ninety-seven </a:t>
            </a:r>
            <a:r>
              <a:rPr lang="en-US" dirty="0"/>
              <a:t>years</a:t>
            </a:r>
          </a:p>
          <a:p>
            <a:r>
              <a:rPr lang="en-US" dirty="0"/>
              <a:t>Independent 501(c)(3) non-profit organization staffed by 15 professionals with expertise in the fields of government management, economic/fiscal analysis, service delivery and community analysis</a:t>
            </a:r>
          </a:p>
          <a:p>
            <a:r>
              <a:rPr lang="en-US" dirty="0"/>
              <a:t>Unmatched experience on issues of dissolution, shared services and consolidation</a:t>
            </a:r>
          </a:p>
          <a:p>
            <a:pPr lvl="1"/>
            <a:r>
              <a:rPr lang="en-US" dirty="0"/>
              <a:t>Forty (40) communities in the past four years alone</a:t>
            </a:r>
          </a:p>
          <a:p>
            <a:pPr lvl="1"/>
            <a:r>
              <a:rPr lang="en-US" dirty="0"/>
              <a:t>Work spanning NJ, NY, OH, MA and </a:t>
            </a:r>
            <a:r>
              <a:rPr lang="en-US" dirty="0" smtClean="0"/>
              <a:t>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85E4-9F0E-4032-9226-ECFC00B2E2F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</TotalTime>
  <Words>579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Creating One Batavia</vt:lpstr>
      <vt:lpstr>Background</vt:lpstr>
      <vt:lpstr>8-Member Task Force</vt:lpstr>
      <vt:lpstr>Charge of Task Force</vt:lpstr>
      <vt:lpstr>What the Task Force can and cannot address?</vt:lpstr>
      <vt:lpstr>Overview of Process</vt:lpstr>
      <vt:lpstr>Timeline</vt:lpstr>
      <vt:lpstr>Timeline Cont.</vt:lpstr>
      <vt:lpstr>Study Consultant – Center for Governmental Research, Inc. (CGR)</vt:lpstr>
      <vt:lpstr>Ways to Engage</vt:lpstr>
      <vt:lpstr>Questions &amp;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Scott</cp:lastModifiedBy>
  <cp:revision>12</cp:revision>
  <dcterms:created xsi:type="dcterms:W3CDTF">2012-02-13T19:30:23Z</dcterms:created>
  <dcterms:modified xsi:type="dcterms:W3CDTF">2012-02-13T21:06:38Z</dcterms:modified>
</cp:coreProperties>
</file>